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12192000" cy="6858000"/>
  <p:notesSz cx="6858000" cy="9144000"/>
  <p:embeddedFontLst>
    <p:embeddedFont>
      <p:font typeface="Cambria" panose="02040503050406030204" pitchFamily="18" charset="0"/>
      <p:regular r:id="rId58"/>
      <p:bold r:id="rId59"/>
      <p:italic r:id="rId60"/>
      <p:boldItalic r:id="rId61"/>
    </p:embeddedFont>
    <p:embeddedFont>
      <p:font typeface="Corbel" panose="020B0503020204020204" pitchFamily="34" charset="0"/>
      <p:regular r:id="rId62"/>
      <p:bold r:id="rId63"/>
      <p:italic r:id="rId64"/>
      <p:boldItalic r:id="rId65"/>
    </p:embeddedFont>
    <p:embeddedFont>
      <p:font typeface="Noto Sans Symbols" panose="020B0604020202020204" charset="0"/>
      <p:regular r:id="rId66"/>
      <p:bold r:id="rId67"/>
    </p:embeddedFont>
    <p:embeddedFont>
      <p:font typeface="Old Standard TT" panose="020B0604020202020204" charset="0"/>
      <p:regular r:id="rId68"/>
      <p:bold r:id="rId69"/>
      <p: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4B4ECA-EF8E-4D85-8A34-159683FEB11C}">
  <a:tblStyle styleId="{6E4B4ECA-EF8E-4D85-8A34-159683FEB11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4660"/>
  </p:normalViewPr>
  <p:slideViewPr>
    <p:cSldViewPr snapToGrid="0">
      <p:cViewPr varScale="1">
        <p:scale>
          <a:sx n="78" d="100"/>
          <a:sy n="78" d="100"/>
        </p:scale>
        <p:origin x="715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77" Type="http://schemas.openxmlformats.org/officeDocument/2006/relationships/customXml" Target="../customXml/item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ustomXml" Target="../customXml/item2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79ebd695e0_0_9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g279ebd695e0_0_9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ef138c4b6c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2ef138c4b6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79e438eb0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279e438eb0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ef138c4b6c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2ef138c4b6c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79e438eb0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79e438eb04_0_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279e438eb04_0_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ef138c4b6c_3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2ef138c4b6c_3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79e438eb0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279e438eb0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79e438eb0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279e438eb0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79eaa3434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279eaa3434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79e438eb04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g279e438eb0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7a160ec92e_3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27a160ec92e_3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79c8db0b4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279c8db0b4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79e438eb04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g279e438eb04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ef138c4b6c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2ef138c4b6c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ef82c1d00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2ef82c1d00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79fbc940e9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279fbc940e9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efad7168a8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efad7168a8_0_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2efad7168a8_0_1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efad7168a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2efad7168a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efad7168a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g2efad7168a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efad7168a8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2efad7168a8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efad7168a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g2efad7168a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79f60dacbb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279f60dacb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79c8db0b4e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279c8db0b4e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f07c89368c_8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g2f07c89368c_8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79fbc940e9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g279fbc940e9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eef2e0476d_2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2eef2e0476d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ef3239f822_1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g2ef3239f822_1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ef138c4b6c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g2ef138c4b6c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5ee22d99489893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g5ee22d99489893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ef138c4b6c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g2ef138c4b6c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ef138c4b6c_7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g2ef138c4b6c_7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ef138c4b6c_7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g2ef138c4b6c_7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ef138c4b6c_7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g2ef138c4b6c_7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79c8db0b4e_6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279c8db0b4e_6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f07c89368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g2f07c89368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f07c89368c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g2f07c89368c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ef138c4b6c_7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g2ef138c4b6c_7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ef1cd1b0a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g2ef1cd1b0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79f8d2842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g279f8d2842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ef1cd1b0a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g2ef1cd1b0a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f07c89368c_4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g2f07c89368c_4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ef1cd1b0a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g2ef1cd1b0a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ef1cd1b0a2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g2ef1cd1b0a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ef1cd1b0a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g2ef1cd1b0a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79c8db0b4e_6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279c8db0b4e_6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ef1cd1b0a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g2ef1cd1b0a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f07c89368c_4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g2f07c89368c_4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f07c89368c_4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g2f07c89368c_4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ef1cd1b0a2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g2ef1cd1b0a2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f07c89368c_4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g2f07c89368c_4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f07c89368c_4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g2f07c89368c_4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79c8db0b4e_6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279c8db0b4e_6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f07c89368c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2f07c89368c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7a160ec92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27a160ec92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79c84e2dc9_2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279c84e2dc9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0" y="133"/>
            <a:ext cx="12192000" cy="228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15;p2"/>
          <p:cNvCxnSpPr/>
          <p:nvPr/>
        </p:nvCxnSpPr>
        <p:spPr>
          <a:xfrm>
            <a:off x="855912" y="4796667"/>
            <a:ext cx="520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3600" y="2524400"/>
            <a:ext cx="10824900" cy="203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None/>
              <a:defRPr sz="5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83600" y="5120852"/>
            <a:ext cx="10824900" cy="105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sz="3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386200"/>
            <a:ext cx="11360700" cy="2808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415600" y="43045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title"/>
          </p:nvPr>
        </p:nvSpPr>
        <p:spPr>
          <a:xfrm>
            <a:off x="933094" y="561289"/>
            <a:ext cx="50661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400" b="1" i="0">
                <a:solidFill>
                  <a:srgbClr val="08376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1"/>
          </p:nvPr>
        </p:nvSpPr>
        <p:spPr>
          <a:xfrm>
            <a:off x="830072" y="1550035"/>
            <a:ext cx="10605000" cy="3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 rtl="0"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2pPr>
            <a:lvl3pPr marL="1371600" lvl="2" indent="-228600" algn="l" rtl="0"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3pPr>
            <a:lvl4pPr marL="1828800" lvl="3" indent="-228600" algn="l" rtl="0"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4pPr>
            <a:lvl5pPr marL="2286000" lvl="4" indent="-228600" algn="l" rtl="0"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5pPr>
            <a:lvl6pPr marL="2743200" lvl="5" indent="-228600" algn="l" rtl="0"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6pPr>
            <a:lvl7pPr marL="3200400" lvl="6" indent="-228600" algn="l" rtl="0"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7pPr>
            <a:lvl8pPr marL="3657600" lvl="7" indent="-228600" algn="l" rtl="0"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8pPr>
            <a:lvl9pPr marL="4114800" lvl="8" indent="-228600" algn="l" rtl="0">
              <a:spcBef>
                <a:spcPts val="1600"/>
              </a:spcBef>
              <a:spcAft>
                <a:spcPts val="160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ftr" idx="11"/>
          </p:nvPr>
        </p:nvSpPr>
        <p:spPr>
          <a:xfrm>
            <a:off x="10368153" y="6577351"/>
            <a:ext cx="816000" cy="2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ldNum" idx="12"/>
          </p:nvPr>
        </p:nvSpPr>
        <p:spPr>
          <a:xfrm>
            <a:off x="11491214" y="6564255"/>
            <a:ext cx="283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 rtl="0">
              <a:lnSpc>
                <a:spcPct val="100000"/>
              </a:lnSpc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38100" marR="0" lvl="1" indent="0" algn="l" rtl="0">
              <a:lnSpc>
                <a:spcPct val="100000"/>
              </a:lnSpc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38100" marR="0" lvl="2" indent="0" algn="l" rtl="0">
              <a:lnSpc>
                <a:spcPct val="100000"/>
              </a:lnSpc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38100" marR="0" lvl="3" indent="0" algn="l" rtl="0">
              <a:lnSpc>
                <a:spcPct val="100000"/>
              </a:lnSpc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38100" marR="0" lvl="4" indent="0" algn="l" rtl="0">
              <a:lnSpc>
                <a:spcPct val="100000"/>
              </a:lnSpc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38100" marR="0" lvl="5" indent="0" algn="l" rtl="0">
              <a:lnSpc>
                <a:spcPct val="100000"/>
              </a:lnSpc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8100" marR="0" lvl="6" indent="0" algn="l" rtl="0">
              <a:lnSpc>
                <a:spcPct val="100000"/>
              </a:lnSpc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8100" marR="0" lvl="7" indent="0" algn="l" rtl="0">
              <a:lnSpc>
                <a:spcPct val="100000"/>
              </a:lnSpc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38100" marR="0" lvl="8" indent="0" algn="l" rtl="0">
              <a:lnSpc>
                <a:spcPct val="100000"/>
              </a:lnSpc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933094" y="561289"/>
            <a:ext cx="50661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400" b="1" i="0">
                <a:solidFill>
                  <a:srgbClr val="08376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1144016" y="1369832"/>
            <a:ext cx="2831400" cy="46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2pPr>
            <a:lvl3pPr marL="1371600" lvl="2" indent="-228600" algn="l" rtl="0"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3pPr>
            <a:lvl4pPr marL="1828800" lvl="3" indent="-228600" algn="l" rtl="0"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4pPr>
            <a:lvl5pPr marL="2286000" lvl="4" indent="-228600" algn="l" rtl="0"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5pPr>
            <a:lvl6pPr marL="2743200" lvl="5" indent="-228600" algn="l" rtl="0"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6pPr>
            <a:lvl7pPr marL="3200400" lvl="6" indent="-228600" algn="l" rtl="0"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7pPr>
            <a:lvl8pPr marL="3657600" lvl="7" indent="-228600" algn="l" rtl="0"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8pPr>
            <a:lvl9pPr marL="4114800" lvl="8" indent="-228600" algn="l" rtl="0">
              <a:spcBef>
                <a:spcPts val="1600"/>
              </a:spcBef>
              <a:spcAft>
                <a:spcPts val="160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2"/>
          </p:nvPr>
        </p:nvSpPr>
        <p:spPr>
          <a:xfrm>
            <a:off x="8845422" y="1369832"/>
            <a:ext cx="2667000" cy="3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2pPr>
            <a:lvl3pPr marL="1371600" lvl="2" indent="-228600" algn="l" rtl="0"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3pPr>
            <a:lvl4pPr marL="1828800" lvl="3" indent="-228600" algn="l" rtl="0"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4pPr>
            <a:lvl5pPr marL="2286000" lvl="4" indent="-228600" algn="l" rtl="0"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5pPr>
            <a:lvl6pPr marL="2743200" lvl="5" indent="-228600" algn="l" rtl="0"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6pPr>
            <a:lvl7pPr marL="3200400" lvl="6" indent="-228600" algn="l" rtl="0"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7pPr>
            <a:lvl8pPr marL="3657600" lvl="7" indent="-228600" algn="l" rtl="0">
              <a:spcBef>
                <a:spcPts val="1600"/>
              </a:spcBef>
              <a:spcAft>
                <a:spcPts val="0"/>
              </a:spcAft>
              <a:buSzPts val="1900"/>
              <a:buNone/>
              <a:defRPr/>
            </a:lvl8pPr>
            <a:lvl9pPr marL="4114800" lvl="8" indent="-228600" algn="l" rtl="0">
              <a:spcBef>
                <a:spcPts val="1600"/>
              </a:spcBef>
              <a:spcAft>
                <a:spcPts val="160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ftr" idx="11"/>
          </p:nvPr>
        </p:nvSpPr>
        <p:spPr>
          <a:xfrm>
            <a:off x="10368153" y="6577351"/>
            <a:ext cx="816000" cy="2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11491214" y="6564255"/>
            <a:ext cx="283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 rtl="0">
              <a:lnSpc>
                <a:spcPct val="100000"/>
              </a:lnSpc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38100" marR="0" lvl="1" indent="0" algn="l" rtl="0">
              <a:lnSpc>
                <a:spcPct val="100000"/>
              </a:lnSpc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38100" marR="0" lvl="2" indent="0" algn="l" rtl="0">
              <a:lnSpc>
                <a:spcPct val="100000"/>
              </a:lnSpc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38100" marR="0" lvl="3" indent="0" algn="l" rtl="0">
              <a:lnSpc>
                <a:spcPct val="100000"/>
              </a:lnSpc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38100" marR="0" lvl="4" indent="0" algn="l" rtl="0">
              <a:lnSpc>
                <a:spcPct val="100000"/>
              </a:lnSpc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38100" marR="0" lvl="5" indent="0" algn="l" rtl="0">
              <a:lnSpc>
                <a:spcPct val="100000"/>
              </a:lnSpc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8100" marR="0" lvl="6" indent="0" algn="l" rtl="0">
              <a:lnSpc>
                <a:spcPct val="100000"/>
              </a:lnSpc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8100" marR="0" lvl="7" indent="0" algn="l" rtl="0">
              <a:lnSpc>
                <a:spcPct val="100000"/>
              </a:lnSpc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38100" marR="0" lvl="8" indent="0" algn="l" rtl="0">
              <a:lnSpc>
                <a:spcPct val="100000"/>
              </a:lnSpc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933094" y="561289"/>
            <a:ext cx="50661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400" b="1" i="0">
                <a:solidFill>
                  <a:srgbClr val="08376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ftr" idx="11"/>
          </p:nvPr>
        </p:nvSpPr>
        <p:spPr>
          <a:xfrm>
            <a:off x="10368153" y="6577351"/>
            <a:ext cx="816000" cy="2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11491214" y="6564255"/>
            <a:ext cx="283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 rtl="0">
              <a:lnSpc>
                <a:spcPct val="100000"/>
              </a:lnSpc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38100" marR="0" lvl="1" indent="0" algn="l" rtl="0">
              <a:lnSpc>
                <a:spcPct val="100000"/>
              </a:lnSpc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38100" marR="0" lvl="2" indent="0" algn="l" rtl="0">
              <a:lnSpc>
                <a:spcPct val="100000"/>
              </a:lnSpc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38100" marR="0" lvl="3" indent="0" algn="l" rtl="0">
              <a:lnSpc>
                <a:spcPct val="100000"/>
              </a:lnSpc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38100" marR="0" lvl="4" indent="0" algn="l" rtl="0">
              <a:lnSpc>
                <a:spcPct val="100000"/>
              </a:lnSpc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38100" marR="0" lvl="5" indent="0" algn="l" rtl="0">
              <a:lnSpc>
                <a:spcPct val="100000"/>
              </a:lnSpc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8100" marR="0" lvl="6" indent="0" algn="l" rtl="0">
              <a:lnSpc>
                <a:spcPct val="100000"/>
              </a:lnSpc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8100" marR="0" lvl="7" indent="0" algn="l" rtl="0">
              <a:lnSpc>
                <a:spcPct val="100000"/>
              </a:lnSpc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38100" marR="0" lvl="8" indent="0" algn="l" rtl="0">
              <a:lnSpc>
                <a:spcPct val="100000"/>
              </a:lnSpc>
              <a:spcBef>
                <a:spcPts val="0"/>
              </a:spcBef>
              <a:buNone/>
              <a:defRPr sz="1400" b="1" i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3"/>
          <p:cNvCxnSpPr/>
          <p:nvPr/>
        </p:nvCxnSpPr>
        <p:spPr>
          <a:xfrm>
            <a:off x="855912" y="4796667"/>
            <a:ext cx="5205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683600" y="2524400"/>
            <a:ext cx="10824900" cy="203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6727600"/>
            <a:ext cx="12192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817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415600" y="1562133"/>
            <a:ext cx="11360700" cy="452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817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415600" y="1562233"/>
            <a:ext cx="5333100" cy="452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2"/>
          </p:nvPr>
        </p:nvSpPr>
        <p:spPr>
          <a:xfrm>
            <a:off x="6443200" y="1562233"/>
            <a:ext cx="5333100" cy="452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817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74721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6096000" y="-33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" name="Google Shape;45;p9"/>
          <p:cNvCxnSpPr/>
          <p:nvPr/>
        </p:nvCxnSpPr>
        <p:spPr>
          <a:xfrm>
            <a:off x="6706233" y="5994000"/>
            <a:ext cx="915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54000" y="1843133"/>
            <a:ext cx="5393700" cy="1777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54000" y="3692001"/>
            <a:ext cx="5393700" cy="179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perback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ld Standard TT"/>
              <a:buNone/>
              <a:defRPr sz="4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ld Standard TT"/>
              <a:buNone/>
              <a:defRPr sz="4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ld Standard TT"/>
              <a:buNone/>
              <a:defRPr sz="4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ld Standard TT"/>
              <a:buNone/>
              <a:defRPr sz="4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ld Standard TT"/>
              <a:buNone/>
              <a:defRPr sz="4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ld Standard TT"/>
              <a:buNone/>
              <a:defRPr sz="4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ld Standard TT"/>
              <a:buNone/>
              <a:defRPr sz="4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ld Standard TT"/>
              <a:buNone/>
              <a:defRPr sz="4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ld Standard TT"/>
              <a:buNone/>
              <a:defRPr sz="4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15600" y="1562133"/>
            <a:ext cx="11360700" cy="45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Char char="●"/>
              <a:defRPr sz="2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ld Standard TT"/>
              <a:buChar char="○"/>
              <a:defRPr sz="19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ld Standard TT"/>
              <a:buChar char="■"/>
              <a:defRPr sz="19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ld Standard TT"/>
              <a:buChar char="●"/>
              <a:defRPr sz="19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ld Standard TT"/>
              <a:buChar char="○"/>
              <a:defRPr sz="19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ld Standard TT"/>
              <a:buChar char="■"/>
              <a:defRPr sz="19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ld Standard TT"/>
              <a:buChar char="●"/>
              <a:defRPr sz="19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ld Standard TT"/>
              <a:buChar char="○"/>
              <a:defRPr sz="19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ld Standard TT"/>
              <a:buChar char="■"/>
              <a:defRPr sz="19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1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jp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12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pn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2.pn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2.jpg"/><Relationship Id="rId10" Type="http://schemas.openxmlformats.org/officeDocument/2006/relationships/image" Target="../media/image40.png"/><Relationship Id="rId4" Type="http://schemas.openxmlformats.org/officeDocument/2006/relationships/image" Target="../media/image23.png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jpg"/><Relationship Id="rId4" Type="http://schemas.openxmlformats.org/officeDocument/2006/relationships/image" Target="../media/image3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11" Type="http://schemas.openxmlformats.org/officeDocument/2006/relationships/image" Target="../media/image22.png"/><Relationship Id="rId5" Type="http://schemas.openxmlformats.org/officeDocument/2006/relationships/image" Target="../media/image45.png"/><Relationship Id="rId10" Type="http://schemas.openxmlformats.org/officeDocument/2006/relationships/image" Target="../media/image47.png"/><Relationship Id="rId4" Type="http://schemas.openxmlformats.org/officeDocument/2006/relationships/image" Target="../media/image44.png"/><Relationship Id="rId9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jp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jpg"/><Relationship Id="rId5" Type="http://schemas.openxmlformats.org/officeDocument/2006/relationships/image" Target="../media/image51.png"/><Relationship Id="rId4" Type="http://schemas.openxmlformats.org/officeDocument/2006/relationships/image" Target="../media/image23.png"/><Relationship Id="rId9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jpg"/><Relationship Id="rId4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jpg"/><Relationship Id="rId4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8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11491214" y="6564255"/>
            <a:ext cx="2838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07/08/2024</a:t>
            </a:r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ctrTitle" idx="4294967295"/>
          </p:nvPr>
        </p:nvSpPr>
        <p:spPr>
          <a:xfrm>
            <a:off x="204725" y="694275"/>
            <a:ext cx="5567700" cy="38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Arial"/>
              <a:buNone/>
            </a:pPr>
            <a:r>
              <a:rPr lang="en-US" sz="4960" b="1">
                <a:solidFill>
                  <a:srgbClr val="009DD9"/>
                </a:solidFill>
              </a:rPr>
              <a:t>Child-Flourish</a:t>
            </a:r>
            <a:endParaRPr sz="4960" b="1">
              <a:solidFill>
                <a:srgbClr val="009DD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Arial"/>
              <a:buNone/>
            </a:pPr>
            <a:endParaRPr sz="4260" b="1">
              <a:solidFill>
                <a:srgbClr val="0A529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Arial"/>
              <a:buNone/>
            </a:pPr>
            <a:r>
              <a:rPr lang="en-US" sz="3959"/>
              <a:t> </a:t>
            </a:r>
            <a:r>
              <a:rPr lang="en-US" sz="3659" b="1">
                <a:solidFill>
                  <a:srgbClr val="0A5294"/>
                </a:solidFill>
              </a:rPr>
              <a:t>Integrated Learning, Emotional Intelligence Platform </a:t>
            </a:r>
            <a:endParaRPr sz="3659" b="1">
              <a:solidFill>
                <a:srgbClr val="0A5294"/>
              </a:solidFill>
            </a:endParaRPr>
          </a:p>
        </p:txBody>
      </p:sp>
      <p:pic>
        <p:nvPicPr>
          <p:cNvPr id="84" name="Google Shape;84;p16" descr="A blue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817325" y="5059550"/>
            <a:ext cx="3992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8DA9DB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Project ID : 24-25J-188</a:t>
            </a:r>
            <a:endParaRPr sz="2300" b="1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8025" y="1594875"/>
            <a:ext cx="5903650" cy="366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>
            <a:spLocks noGrp="1"/>
          </p:cNvSpPr>
          <p:nvPr>
            <p:ph type="title"/>
          </p:nvPr>
        </p:nvSpPr>
        <p:spPr>
          <a:xfrm>
            <a:off x="251900" y="902325"/>
            <a:ext cx="4684800" cy="20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888888"/>
                </a:solidFill>
              </a:rPr>
              <a:t>Component 1</a:t>
            </a:r>
            <a:r>
              <a:rPr lang="en-US" sz="3200" b="1">
                <a:solidFill>
                  <a:srgbClr val="002060"/>
                </a:solidFill>
              </a:rPr>
              <a:t>  </a:t>
            </a:r>
            <a:endParaRPr sz="3200" b="1">
              <a:solidFill>
                <a:srgbClr val="00206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endParaRPr sz="3200" b="1">
              <a:solidFill>
                <a:srgbClr val="00206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endParaRPr sz="3200" b="1">
              <a:solidFill>
                <a:srgbClr val="00206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rgbClr val="002060"/>
                </a:solidFill>
              </a:rPr>
              <a:t>ML based ADHD Likelihood Assignment</a:t>
            </a:r>
            <a:endParaRPr sz="3200" b="1">
              <a:solidFill>
                <a:srgbClr val="00206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endParaRPr sz="3200" b="1">
              <a:solidFill>
                <a:srgbClr val="002060"/>
              </a:solidFill>
            </a:endParaRPr>
          </a:p>
        </p:txBody>
      </p:sp>
      <p:sp>
        <p:nvSpPr>
          <p:cNvPr id="182" name="Google Shape;182;p25"/>
          <p:cNvSpPr txBox="1">
            <a:spLocks noGrp="1"/>
          </p:cNvSpPr>
          <p:nvPr>
            <p:ph type="body" idx="1"/>
          </p:nvPr>
        </p:nvSpPr>
        <p:spPr>
          <a:xfrm>
            <a:off x="251891" y="4655690"/>
            <a:ext cx="3984900" cy="21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404"/>
              </a:buClr>
              <a:buSzPts val="2800"/>
              <a:buNone/>
            </a:pPr>
            <a:r>
              <a:rPr lang="en-US" b="1" i="1">
                <a:solidFill>
                  <a:srgbClr val="0A0404"/>
                </a:solidFill>
                <a:latin typeface="Calibri"/>
                <a:ea typeface="Calibri"/>
                <a:cs typeface="Calibri"/>
                <a:sym typeface="Calibri"/>
              </a:rPr>
              <a:t>IT21295706</a:t>
            </a:r>
            <a:endParaRPr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0404"/>
              </a:buClr>
              <a:buSzPts val="2800"/>
              <a:buNone/>
            </a:pPr>
            <a:r>
              <a:rPr lang="en-US" b="1" i="1">
                <a:solidFill>
                  <a:srgbClr val="0A0404"/>
                </a:solidFill>
                <a:latin typeface="Calibri"/>
                <a:ea typeface="Calibri"/>
                <a:cs typeface="Calibri"/>
                <a:sym typeface="Calibri"/>
              </a:rPr>
              <a:t>K.R.K Vidyaratna</a:t>
            </a:r>
            <a:endParaRPr b="1" i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Clr>
                <a:srgbClr val="0A0404"/>
              </a:buClr>
              <a:buSzPts val="2200"/>
              <a:buNone/>
            </a:pPr>
            <a:r>
              <a:rPr lang="en-US" sz="2200" b="1" i="1">
                <a:solidFill>
                  <a:srgbClr val="0A0404"/>
                </a:solidFill>
                <a:latin typeface="Calibri"/>
                <a:ea typeface="Calibri"/>
                <a:cs typeface="Calibri"/>
                <a:sym typeface="Calibri"/>
              </a:rPr>
              <a:t>Information Technology </a:t>
            </a:r>
            <a:br>
              <a:rPr lang="en-US"/>
            </a:br>
            <a:endParaRPr sz="2200"/>
          </a:p>
        </p:txBody>
      </p:sp>
      <p:pic>
        <p:nvPicPr>
          <p:cNvPr id="183" name="Google Shape;183;p25" descr="A blue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 txBox="1">
            <a:spLocks noGrp="1"/>
          </p:cNvSpPr>
          <p:nvPr>
            <p:ph type="sldNum" idx="12"/>
          </p:nvPr>
        </p:nvSpPr>
        <p:spPr>
          <a:xfrm>
            <a:off x="11491232" y="6564250"/>
            <a:ext cx="459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85" name="Google Shape;185;p25"/>
          <p:cNvSpPr/>
          <p:nvPr/>
        </p:nvSpPr>
        <p:spPr>
          <a:xfrm>
            <a:off x="2937824" y="6539182"/>
            <a:ext cx="598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IT21295706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Vidyaratna K.R.K</a:t>
            </a: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25"/>
          <p:cNvPicPr preferRelativeResize="0"/>
          <p:nvPr/>
        </p:nvPicPr>
        <p:blipFill rotWithShape="1">
          <a:blip r:embed="rId4">
            <a:alphaModFix/>
          </a:blip>
          <a:srcRect l="7294" r="7294"/>
          <a:stretch/>
        </p:blipFill>
        <p:spPr>
          <a:xfrm>
            <a:off x="6747927" y="10"/>
            <a:ext cx="6878775" cy="6858000"/>
          </a:xfrm>
          <a:custGeom>
            <a:avLst/>
            <a:gdLst/>
            <a:ahLst/>
            <a:cxnLst/>
            <a:rect l="l" t="t" r="r" b="b"/>
            <a:pathLst>
              <a:path w="6878775" h="6858000" extrusionOk="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>
            <a:spLocks noGrp="1"/>
          </p:cNvSpPr>
          <p:nvPr>
            <p:ph type="title"/>
          </p:nvPr>
        </p:nvSpPr>
        <p:spPr>
          <a:xfrm>
            <a:off x="923645" y="533526"/>
            <a:ext cx="27711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Background</a:t>
            </a:r>
            <a:endParaRPr/>
          </a:p>
        </p:txBody>
      </p:sp>
      <p:sp>
        <p:nvSpPr>
          <p:cNvPr id="192" name="Google Shape;192;p26"/>
          <p:cNvSpPr txBox="1">
            <a:spLocks noGrp="1"/>
          </p:cNvSpPr>
          <p:nvPr>
            <p:ph type="sldNum" idx="12"/>
          </p:nvPr>
        </p:nvSpPr>
        <p:spPr>
          <a:xfrm>
            <a:off x="11491214" y="6564255"/>
            <a:ext cx="2838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93" name="Google Shape;193;p26"/>
          <p:cNvSpPr txBox="1"/>
          <p:nvPr/>
        </p:nvSpPr>
        <p:spPr>
          <a:xfrm>
            <a:off x="923650" y="2023850"/>
            <a:ext cx="9513900" cy="3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6050" rIns="0" bIns="0" anchor="t" anchorCtr="0">
            <a:spAutoFit/>
          </a:bodyPr>
          <a:lstStyle/>
          <a:p>
            <a:pPr marL="469900" marR="0" lvl="0" indent="-4768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100"/>
              <a:buFont typeface="Arial"/>
              <a:buChar char="•"/>
            </a:pPr>
            <a:r>
              <a:rPr lang="en-US" sz="31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5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Early detection of ADHD in children is crucial for timely intervention</a:t>
            </a:r>
            <a:endParaRPr sz="25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69900" marR="0" lvl="0" indent="-438783" algn="l" rtl="0">
              <a:lnSpc>
                <a:spcPct val="100000"/>
              </a:lnSpc>
              <a:spcBef>
                <a:spcPts val="1685"/>
              </a:spcBef>
              <a:spcAft>
                <a:spcPts val="0"/>
              </a:spcAft>
              <a:buClr>
                <a:srgbClr val="002060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Traditional diagnosis methods are time-consuming and often subjective.</a:t>
            </a:r>
            <a:endParaRPr sz="25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69900" marR="0" lvl="0" indent="-438783" algn="l" rtl="0">
              <a:lnSpc>
                <a:spcPct val="100000"/>
              </a:lnSpc>
              <a:spcBef>
                <a:spcPts val="1685"/>
              </a:spcBef>
              <a:spcAft>
                <a:spcPts val="0"/>
              </a:spcAft>
              <a:buClr>
                <a:srgbClr val="002060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Goal is to utilize machine learning to predict the likelihood of ADHD based on behavioral data.</a:t>
            </a:r>
            <a:endParaRPr sz="3100">
              <a:solidFill>
                <a:srgbClr val="0A52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6"/>
          <p:cNvSpPr/>
          <p:nvPr/>
        </p:nvSpPr>
        <p:spPr>
          <a:xfrm>
            <a:off x="2937824" y="6539182"/>
            <a:ext cx="598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IT21295706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 Vidyaratna K.R.K</a:t>
            </a: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p26" descr="A blue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6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07/08/2024</a:t>
            </a:r>
            <a:endParaRPr/>
          </a:p>
        </p:txBody>
      </p:sp>
      <p:pic>
        <p:nvPicPr>
          <p:cNvPr id="197" name="Google Shape;19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1350" y="0"/>
            <a:ext cx="3316825" cy="221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>
            <a:spLocks noGrp="1"/>
          </p:cNvSpPr>
          <p:nvPr>
            <p:ph type="title"/>
          </p:nvPr>
        </p:nvSpPr>
        <p:spPr>
          <a:xfrm>
            <a:off x="587959" y="319304"/>
            <a:ext cx="3344943" cy="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Research Gap</a:t>
            </a:r>
            <a:endParaRPr dirty="0"/>
          </a:p>
        </p:txBody>
      </p:sp>
      <p:sp>
        <p:nvSpPr>
          <p:cNvPr id="203" name="Google Shape;203;p27"/>
          <p:cNvSpPr txBox="1"/>
          <p:nvPr/>
        </p:nvSpPr>
        <p:spPr>
          <a:xfrm>
            <a:off x="5338317" y="6533307"/>
            <a:ext cx="984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</a:t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04" name="Google Shape;204;p27"/>
          <p:cNvSpPr txBox="1">
            <a:spLocks noGrp="1"/>
          </p:cNvSpPr>
          <p:nvPr>
            <p:ph type="sldNum" idx="12"/>
          </p:nvPr>
        </p:nvSpPr>
        <p:spPr>
          <a:xfrm>
            <a:off x="11491214" y="6564255"/>
            <a:ext cx="2838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05" name="Google Shape;205;p27"/>
          <p:cNvSpPr txBox="1"/>
          <p:nvPr/>
        </p:nvSpPr>
        <p:spPr>
          <a:xfrm>
            <a:off x="587950" y="1735493"/>
            <a:ext cx="3808200" cy="3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u="sng">
                <a:solidFill>
                  <a:srgbClr val="0A5294"/>
                </a:solidFill>
                <a:latin typeface="Calibri"/>
                <a:ea typeface="Calibri"/>
                <a:cs typeface="Calibri"/>
                <a:sym typeface="Calibri"/>
              </a:rPr>
              <a:t>Novelty</a:t>
            </a:r>
            <a:endParaRPr sz="2200" b="1" u="sng">
              <a:solidFill>
                <a:srgbClr val="0A52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 u="sng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sz="18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6870" marR="5080" lvl="0" indent="-31940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</a:pPr>
            <a:r>
              <a:rPr lang="en-US" sz="1800">
                <a:solidFill>
                  <a:srgbClr val="002060"/>
                </a:solidFill>
              </a:rPr>
              <a:t>Innovative Data Augmentation</a:t>
            </a:r>
            <a:endParaRPr sz="1800">
              <a:solidFill>
                <a:srgbClr val="002060"/>
              </a:solidFill>
            </a:endParaRPr>
          </a:p>
          <a:p>
            <a:pPr marL="457200" marR="508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2060"/>
              </a:solidFill>
            </a:endParaRPr>
          </a:p>
          <a:p>
            <a:pPr marL="356870" marR="5080" lvl="0" indent="-31940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Calibri"/>
              <a:buChar char="•"/>
            </a:pPr>
            <a:r>
              <a:rPr lang="en-US" sz="1800">
                <a:solidFill>
                  <a:srgbClr val="002060"/>
                </a:solidFill>
              </a:rPr>
              <a:t>Holistic Assessment Approach</a:t>
            </a:r>
            <a:endParaRPr sz="1800">
              <a:solidFill>
                <a:srgbClr val="002060"/>
              </a:solidFill>
            </a:endParaRPr>
          </a:p>
          <a:p>
            <a:pPr marL="457200" marR="508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2060"/>
                </a:solidFill>
              </a:rPr>
              <a:t> </a:t>
            </a:r>
            <a:endParaRPr sz="1800">
              <a:solidFill>
                <a:srgbClr val="002060"/>
              </a:solidFill>
            </a:endParaRPr>
          </a:p>
          <a:p>
            <a:pPr marL="356870" marR="5080" lvl="0" indent="-31940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Calibri"/>
              <a:buChar char="•"/>
            </a:pPr>
            <a:r>
              <a:rPr lang="en-US" sz="1800">
                <a:solidFill>
                  <a:srgbClr val="002060"/>
                </a:solidFill>
              </a:rPr>
              <a:t>Enhanced Accuracy</a:t>
            </a:r>
            <a:endParaRPr sz="2200">
              <a:solidFill>
                <a:srgbClr val="0A52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219709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06" name="Google Shape;206;p27"/>
          <p:cNvGraphicFramePr/>
          <p:nvPr/>
        </p:nvGraphicFramePr>
        <p:xfrm>
          <a:off x="4767414" y="391429"/>
          <a:ext cx="7007600" cy="5597290"/>
        </p:xfrm>
        <a:graphic>
          <a:graphicData uri="http://schemas.openxmlformats.org/drawingml/2006/table">
            <a:tbl>
              <a:tblPr firstRow="1" bandRow="1">
                <a:noFill/>
                <a:tableStyleId>{6E4B4ECA-EF8E-4D85-8A34-159683FEB11C}</a:tableStyleId>
              </a:tblPr>
              <a:tblGrid>
                <a:gridCol w="247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2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6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9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FFFFFF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FFFFFF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Features</a:t>
                      </a:r>
                      <a:endParaRPr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112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080" lvl="0" indent="0" algn="l" rtl="0">
                        <a:lnSpc>
                          <a:spcPct val="150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b="1">
                          <a:solidFill>
                            <a:schemeClr val="lt1"/>
                          </a:solidFill>
                        </a:rPr>
                        <a:t>A Gamified Learning Tool for Sri Lankan Primary Schools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  <a:p>
                      <a:pPr marL="0" marR="5080" lvl="0" indent="0" algn="l" rtl="0">
                        <a:lnSpc>
                          <a:spcPct val="150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b="1">
                          <a:solidFill>
                            <a:srgbClr val="FF0000"/>
                          </a:solidFill>
                        </a:rPr>
                        <a:t>              </a:t>
                      </a:r>
                      <a:r>
                        <a:rPr lang="en-US" sz="1600" b="1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600" b="1" u="sng">
                          <a:solidFill>
                            <a:srgbClr val="FF0000"/>
                          </a:solidFill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[1]</a:t>
                      </a:r>
                      <a:endParaRPr sz="1300" b="1">
                        <a:solidFill>
                          <a:srgbClr val="FF0000"/>
                        </a:solidFill>
                      </a:endParaRPr>
                    </a:p>
                  </a:txBody>
                  <a:tcPr marL="0" marR="0" marT="3237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080" lvl="0" indent="0" algn="ctr" rtl="0">
                        <a:lnSpc>
                          <a:spcPct val="150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300" b="1">
                          <a:solidFill>
                            <a:schemeClr val="lt1"/>
                          </a:solidFill>
                        </a:rPr>
                        <a:t>Applying machine learning to optimize the predictive model</a:t>
                      </a:r>
                      <a:endParaRPr sz="1300" b="1">
                        <a:solidFill>
                          <a:schemeClr val="lt1"/>
                        </a:solidFill>
                      </a:endParaRPr>
                    </a:p>
                    <a:p>
                      <a:pPr marL="0" marR="5080" lvl="0" indent="0" algn="ctr" rtl="0">
                        <a:lnSpc>
                          <a:spcPct val="150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 b="1">
                          <a:solidFill>
                            <a:srgbClr val="FF0000"/>
                          </a:solidFill>
                        </a:rPr>
                        <a:t>       </a:t>
                      </a:r>
                      <a:r>
                        <a:rPr lang="en-US" sz="1300" b="1" u="sng">
                          <a:solidFill>
                            <a:srgbClr val="FF0000"/>
                          </a:solidFill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[2]</a:t>
                      </a:r>
                      <a:endParaRPr sz="1300" b="1">
                        <a:solidFill>
                          <a:srgbClr val="FF0000"/>
                        </a:solidFill>
                      </a:endParaRPr>
                    </a:p>
                    <a:p>
                      <a:pPr marL="478155" marR="127635" lvl="0" indent="-34163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1">
                        <a:solidFill>
                          <a:srgbClr val="FFFFFF"/>
                        </a:solidFill>
                      </a:endParaRPr>
                    </a:p>
                  </a:txBody>
                  <a:tcPr marL="0" marR="0" marT="3237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508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300" b="1">
                        <a:solidFill>
                          <a:srgbClr val="FFFFFF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1">
                          <a:solidFill>
                            <a:srgbClr val="FFFFFF"/>
                          </a:solidFill>
                        </a:rPr>
                        <a:t>Child-Flourish</a:t>
                      </a:r>
                      <a:endParaRPr sz="13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237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5025">
                <a:tc>
                  <a:txBody>
                    <a:bodyPr/>
                    <a:lstStyle/>
                    <a:p>
                      <a:pPr marL="92075" marR="22352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Data Collection</a:t>
                      </a: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: Comprehensive surveys for parents to gather relevant behavioral data</a:t>
                      </a:r>
                      <a:endParaRPr sz="1700"/>
                    </a:p>
                  </a:txBody>
                  <a:tcPr marL="0" marR="0" marT="311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486408" marR="0" lvl="0" indent="0" algn="l" rtl="0">
                        <a:lnSpc>
                          <a:spcPct val="11464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latin typeface="Corbel"/>
                          <a:ea typeface="Corbel"/>
                          <a:cs typeface="Corbel"/>
                          <a:sym typeface="Corbel"/>
                        </a:rPr>
                        <a:t>X</a:t>
                      </a:r>
                      <a:endParaRPr sz="2800" u="none" strike="noStrike" cap="non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486408" lvl="0" indent="0" algn="l" rtl="0">
                        <a:lnSpc>
                          <a:spcPct val="11464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800" b="1">
                          <a:latin typeface="Corbel"/>
                          <a:ea typeface="Corbel"/>
                          <a:cs typeface="Corbel"/>
                          <a:sym typeface="Corbel"/>
                        </a:rPr>
                        <a:t> X</a:t>
                      </a:r>
                      <a:endParaRPr sz="2800" u="none" strike="noStrike" cap="non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2800" u="none" strike="noStrike" cap="non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✔</a:t>
                      </a:r>
                      <a:endParaRPr sz="2800" u="none" strike="noStrike" cap="non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L="0" marR="0" marT="2350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875">
                <a:tc>
                  <a:txBody>
                    <a:bodyPr/>
                    <a:lstStyle/>
                    <a:p>
                      <a:pPr marL="92075" marR="356235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Early Detection</a:t>
                      </a: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: Identifies children at risk of ADHD early by analyzing behavioral data.</a:t>
                      </a:r>
                      <a:endParaRPr sz="1700"/>
                    </a:p>
                  </a:txBody>
                  <a:tcPr marL="0" marR="0" marT="3175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✔</a:t>
                      </a:r>
                      <a:endParaRPr sz="2800" u="none" strike="noStrike" cap="non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L="0" marR="0" marT="2350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✔</a:t>
                      </a:r>
                      <a:endParaRPr sz="2800" u="none" strike="noStrike" cap="non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L="0" marR="0" marT="2350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2800" u="none" strike="noStrike" cap="non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✔</a:t>
                      </a:r>
                      <a:endParaRPr sz="2800" u="none" strike="noStrike" cap="non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L="0" marR="0" marT="2350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0300">
                <a:tc>
                  <a:txBody>
                    <a:bodyPr/>
                    <a:lstStyle/>
                    <a:p>
                      <a:pPr marL="92075" marR="9779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Personalized Inputs</a:t>
                      </a: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: Allow parents to provide additional textual descriptions of the child's behavior, if received score is lower</a:t>
                      </a:r>
                      <a:endParaRPr sz="1700"/>
                    </a:p>
                  </a:txBody>
                  <a:tcPr marL="0" marR="0" marT="3237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48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800" b="1">
                          <a:latin typeface="Corbel"/>
                          <a:ea typeface="Corbel"/>
                          <a:cs typeface="Corbel"/>
                          <a:sym typeface="Corbel"/>
                        </a:rPr>
                        <a:t>X</a:t>
                      </a:r>
                      <a:endParaRPr sz="2800" u="none" strike="noStrike" cap="non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486408" lvl="0" indent="0" algn="l" rtl="0">
                        <a:lnSpc>
                          <a:spcPct val="11464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800" b="1">
                          <a:latin typeface="Corbel"/>
                          <a:ea typeface="Corbel"/>
                          <a:cs typeface="Corbel"/>
                          <a:sym typeface="Corbel"/>
                        </a:rPr>
                        <a:t> X</a:t>
                      </a:r>
                      <a:endParaRPr sz="2800" u="none" strike="noStrike" cap="non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2800" u="none" strike="noStrike" cap="non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✔</a:t>
                      </a:r>
                      <a:endParaRPr sz="2800" u="none" strike="noStrike" cap="non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L="0" marR="0" marT="241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1875">
                <a:tc>
                  <a:txBody>
                    <a:bodyPr/>
                    <a:lstStyle/>
                    <a:p>
                      <a:pPr marL="92075" marR="267335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Model Development</a:t>
                      </a: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: Machine learning models trained on prepared datasets to predict ADHD likelihood.</a:t>
                      </a:r>
                      <a:endParaRPr sz="1700"/>
                    </a:p>
                  </a:txBody>
                  <a:tcPr marL="0" marR="0" marT="3237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48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800" b="1">
                          <a:latin typeface="Corbel"/>
                          <a:ea typeface="Corbel"/>
                          <a:cs typeface="Corbel"/>
                          <a:sym typeface="Corbel"/>
                        </a:rPr>
                        <a:t>X</a:t>
                      </a:r>
                      <a:endParaRPr sz="2800" u="none" strike="noStrike" cap="non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L="0" marR="0" marT="2477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✔</a:t>
                      </a:r>
                      <a:endParaRPr sz="2800" u="none" strike="noStrike" cap="non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L="0" marR="0" marT="2477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✔</a:t>
                      </a:r>
                      <a:endParaRPr sz="2800" u="none" strike="noStrike" cap="non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L="0" marR="0" marT="2477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7" name="Google Shape;207;p27" descr="A blue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/>
          <p:nvPr/>
        </p:nvSpPr>
        <p:spPr>
          <a:xfrm>
            <a:off x="2791124" y="6527507"/>
            <a:ext cx="598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IT21295706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 Vidyaratna K.R.K</a:t>
            </a: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7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07/08/2024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/>
          <p:nvPr/>
        </p:nvSpPr>
        <p:spPr>
          <a:xfrm>
            <a:off x="2632435" y="6492874"/>
            <a:ext cx="6816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IT21295706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 Vidyaratna K.R.K</a:t>
            </a: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/>
          </a:p>
        </p:txBody>
      </p:sp>
      <p:sp>
        <p:nvSpPr>
          <p:cNvPr id="216" name="Google Shape;216;p28"/>
          <p:cNvSpPr txBox="1"/>
          <p:nvPr/>
        </p:nvSpPr>
        <p:spPr>
          <a:xfrm>
            <a:off x="964900" y="302125"/>
            <a:ext cx="69549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083762"/>
                </a:solidFill>
                <a:latin typeface="Cambria"/>
                <a:ea typeface="Cambria"/>
                <a:cs typeface="Cambria"/>
                <a:sym typeface="Cambria"/>
              </a:rPr>
              <a:t>Research Questions</a:t>
            </a:r>
            <a:endParaRPr sz="4000" b="1">
              <a:solidFill>
                <a:srgbClr val="08376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17" name="Google Shape;217;p28"/>
          <p:cNvSpPr txBox="1">
            <a:spLocks noGrp="1"/>
          </p:cNvSpPr>
          <p:nvPr>
            <p:ph type="body" idx="1"/>
          </p:nvPr>
        </p:nvSpPr>
        <p:spPr>
          <a:xfrm>
            <a:off x="884025" y="1772400"/>
            <a:ext cx="10313100" cy="3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4651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58"/>
              <a:buFont typeface="Calibri"/>
              <a:buChar char="●"/>
            </a:pPr>
            <a:r>
              <a:rPr lang="en-US" sz="2457">
                <a:solidFill>
                  <a:srgbClr val="002060"/>
                </a:solidFill>
                <a:highlight>
                  <a:schemeClr val="accent1"/>
                </a:highlight>
                <a:latin typeface="Calibri"/>
                <a:ea typeface="Calibri"/>
                <a:cs typeface="Calibri"/>
                <a:sym typeface="Calibri"/>
              </a:rPr>
              <a:t>How can machine learning improve the accuracy of ADHD likelihood prediction?</a:t>
            </a:r>
            <a:endParaRPr sz="2457">
              <a:solidFill>
                <a:srgbClr val="002060"/>
              </a:solidFill>
              <a:highlight>
                <a:schemeClr val="accen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4651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58"/>
              <a:buFont typeface="Calibri"/>
              <a:buChar char="●"/>
            </a:pPr>
            <a:r>
              <a:rPr lang="en-US" sz="2457">
                <a:solidFill>
                  <a:srgbClr val="002060"/>
                </a:solidFill>
                <a:highlight>
                  <a:schemeClr val="accent1"/>
                </a:highlight>
                <a:latin typeface="Calibri"/>
                <a:ea typeface="Calibri"/>
                <a:cs typeface="Calibri"/>
                <a:sym typeface="Calibri"/>
              </a:rPr>
              <a:t>What are the most indicative behavioral patterns for ADHD in children?</a:t>
            </a:r>
            <a:endParaRPr sz="2457">
              <a:solidFill>
                <a:srgbClr val="002060"/>
              </a:solidFill>
              <a:highlight>
                <a:schemeClr val="accen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4651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58"/>
              <a:buFont typeface="Calibri"/>
              <a:buChar char="●"/>
            </a:pPr>
            <a:r>
              <a:rPr lang="en-US" sz="2457">
                <a:solidFill>
                  <a:srgbClr val="002060"/>
                </a:solidFill>
                <a:highlight>
                  <a:schemeClr val="accent1"/>
                </a:highlight>
                <a:latin typeface="Calibri"/>
                <a:ea typeface="Calibri"/>
                <a:cs typeface="Calibri"/>
                <a:sym typeface="Calibri"/>
              </a:rPr>
              <a:t>How effective is synthetic data in enhancing the prediction model's accuracy?</a:t>
            </a:r>
            <a:endParaRPr sz="2457">
              <a:solidFill>
                <a:srgbClr val="0A5294"/>
              </a:solidFill>
              <a:highlight>
                <a:schemeClr val="accen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SzPts val="852"/>
              <a:buNone/>
            </a:pPr>
            <a:endParaRPr sz="2380">
              <a:highlight>
                <a:srgbClr val="FFFF00"/>
              </a:highlight>
            </a:endParaRPr>
          </a:p>
        </p:txBody>
      </p:sp>
      <p:pic>
        <p:nvPicPr>
          <p:cNvPr id="218" name="Google Shape;218;p28" descr="A blue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8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07/08/2024</a:t>
            </a:r>
            <a:endParaRPr/>
          </a:p>
        </p:txBody>
      </p:sp>
      <p:pic>
        <p:nvPicPr>
          <p:cNvPr id="220" name="Google Shape;220;p28" descr="A picture containing pers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4076" y="4615550"/>
            <a:ext cx="2417926" cy="167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8"/>
          <p:cNvSpPr txBox="1">
            <a:spLocks noGrp="1"/>
          </p:cNvSpPr>
          <p:nvPr>
            <p:ph type="sldNum" idx="12"/>
          </p:nvPr>
        </p:nvSpPr>
        <p:spPr>
          <a:xfrm>
            <a:off x="11491214" y="6564255"/>
            <a:ext cx="2838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"/>
          <p:cNvSpPr txBox="1">
            <a:spLocks noGrp="1"/>
          </p:cNvSpPr>
          <p:nvPr>
            <p:ph type="title"/>
          </p:nvPr>
        </p:nvSpPr>
        <p:spPr>
          <a:xfrm>
            <a:off x="923645" y="283001"/>
            <a:ext cx="24510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Objectives</a:t>
            </a:r>
            <a:endParaRPr/>
          </a:p>
        </p:txBody>
      </p:sp>
      <p:sp>
        <p:nvSpPr>
          <p:cNvPr id="227" name="Google Shape;227;p29"/>
          <p:cNvSpPr txBox="1"/>
          <p:nvPr/>
        </p:nvSpPr>
        <p:spPr>
          <a:xfrm>
            <a:off x="5338317" y="6533307"/>
            <a:ext cx="984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</a:t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28" name="Google Shape;228;p29"/>
          <p:cNvSpPr txBox="1">
            <a:spLocks noGrp="1"/>
          </p:cNvSpPr>
          <p:nvPr>
            <p:ph type="sldNum" idx="12"/>
          </p:nvPr>
        </p:nvSpPr>
        <p:spPr>
          <a:xfrm>
            <a:off x="11491214" y="6564255"/>
            <a:ext cx="2838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29" name="Google Shape;229;p29"/>
          <p:cNvSpPr txBox="1"/>
          <p:nvPr/>
        </p:nvSpPr>
        <p:spPr>
          <a:xfrm>
            <a:off x="923645" y="1375029"/>
            <a:ext cx="8863200" cy="3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u="sng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Main Objective</a:t>
            </a:r>
            <a:endParaRPr sz="22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sz="215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6870" marR="0" lvl="0" indent="-3448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Develop a machine learning model to predict ADHD likelihood based on behavioral data.</a:t>
            </a:r>
            <a:endParaRPr sz="22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580"/>
              </a:spcBef>
              <a:spcAft>
                <a:spcPts val="0"/>
              </a:spcAft>
              <a:buNone/>
            </a:pPr>
            <a:r>
              <a:rPr lang="en-US" sz="2200" b="1" u="sng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Sub Objective</a:t>
            </a:r>
            <a:endParaRPr sz="22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sz="215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6870" marR="0" lvl="0" indent="-3448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Design a comprehensive survey for data collection from parents.</a:t>
            </a:r>
            <a:endParaRPr sz="22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6870" marR="0" lvl="0" indent="-3448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Integrate Synthetic Data Generation.</a:t>
            </a:r>
            <a:endParaRPr sz="22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6870" marR="0" lvl="0" indent="-344805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2060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Evaluate and Refine the Machine Learning Model.</a:t>
            </a:r>
            <a:endParaRPr sz="22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29" descr="A blue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9"/>
          <p:cNvSpPr/>
          <p:nvPr/>
        </p:nvSpPr>
        <p:spPr>
          <a:xfrm>
            <a:off x="2937824" y="6539182"/>
            <a:ext cx="598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IT21295706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 Vidyaratna K.R.K</a:t>
            </a: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9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07/08/2024</a:t>
            </a:r>
            <a:endParaRPr/>
          </a:p>
        </p:txBody>
      </p:sp>
      <p:pic>
        <p:nvPicPr>
          <p:cNvPr id="233" name="Google Shape;233;p29" descr="A picture containing LEGO, to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29051" y="2932776"/>
            <a:ext cx="2373726" cy="237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/>
          <p:cNvSpPr txBox="1">
            <a:spLocks noGrp="1"/>
          </p:cNvSpPr>
          <p:nvPr>
            <p:ph type="title"/>
          </p:nvPr>
        </p:nvSpPr>
        <p:spPr>
          <a:xfrm>
            <a:off x="756615" y="324104"/>
            <a:ext cx="50907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System Diagram</a:t>
            </a:r>
            <a:endParaRPr/>
          </a:p>
        </p:txBody>
      </p:sp>
      <p:sp>
        <p:nvSpPr>
          <p:cNvPr id="239" name="Google Shape;239;p30"/>
          <p:cNvSpPr txBox="1">
            <a:spLocks noGrp="1"/>
          </p:cNvSpPr>
          <p:nvPr>
            <p:ph type="sldNum" idx="12"/>
          </p:nvPr>
        </p:nvSpPr>
        <p:spPr>
          <a:xfrm>
            <a:off x="11491214" y="6564255"/>
            <a:ext cx="2838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240" name="Google Shape;240;p30" descr="A blue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0"/>
          <p:cNvSpPr/>
          <p:nvPr/>
        </p:nvSpPr>
        <p:spPr>
          <a:xfrm>
            <a:off x="2937824" y="6539182"/>
            <a:ext cx="598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IT21295706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 Vidyaratna K.R.K</a:t>
            </a: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5475" y="1055775"/>
            <a:ext cx="10535749" cy="538704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0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07/08/2024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>
            <a:spLocks noGrp="1"/>
          </p:cNvSpPr>
          <p:nvPr>
            <p:ph type="title"/>
          </p:nvPr>
        </p:nvSpPr>
        <p:spPr>
          <a:xfrm>
            <a:off x="757625" y="291825"/>
            <a:ext cx="3714000" cy="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Technologies</a:t>
            </a:r>
            <a:endParaRPr/>
          </a:p>
        </p:txBody>
      </p:sp>
      <p:sp>
        <p:nvSpPr>
          <p:cNvPr id="249" name="Google Shape;249;p31"/>
          <p:cNvSpPr txBox="1"/>
          <p:nvPr/>
        </p:nvSpPr>
        <p:spPr>
          <a:xfrm>
            <a:off x="757625" y="1690800"/>
            <a:ext cx="5524200" cy="3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Font typeface="Calibri"/>
              <a:buChar char="•"/>
            </a:pPr>
            <a:r>
              <a:rPr lang="en-US" sz="2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React </a:t>
            </a:r>
            <a:endParaRPr sz="26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Font typeface="Calibri"/>
              <a:buChar char="•"/>
            </a:pPr>
            <a:r>
              <a:rPr lang="en-US" sz="2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MongoDB</a:t>
            </a:r>
            <a:endParaRPr sz="26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Font typeface="Calibri"/>
              <a:buChar char="•"/>
            </a:pPr>
            <a:r>
              <a:rPr lang="en-US" sz="2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Node JS</a:t>
            </a:r>
            <a:endParaRPr sz="26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5"/>
              </a:spcBef>
              <a:spcAft>
                <a:spcPts val="0"/>
              </a:spcAft>
              <a:buClr>
                <a:srgbClr val="002060"/>
              </a:buClr>
              <a:buSzPts val="2600"/>
              <a:buFont typeface="Calibri"/>
              <a:buChar char="•"/>
            </a:pPr>
            <a:r>
              <a:rPr lang="en-US" sz="2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AWS / Azure</a:t>
            </a:r>
            <a:endParaRPr sz="26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Font typeface="Calibri"/>
              <a:buChar char="•"/>
            </a:pPr>
            <a:r>
              <a:rPr lang="en-US" sz="2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Firebase</a:t>
            </a:r>
            <a:endParaRPr sz="26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Font typeface="Calibri"/>
              <a:buChar char="•"/>
            </a:pPr>
            <a:r>
              <a:rPr lang="en-US" sz="2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Matplotlib</a:t>
            </a:r>
            <a:endParaRPr sz="26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Font typeface="Calibri"/>
              <a:buChar char="•"/>
            </a:pPr>
            <a:r>
              <a:rPr lang="en-US" sz="2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NumPy</a:t>
            </a:r>
            <a:endParaRPr sz="26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0" name="Google Shape;250;p31"/>
          <p:cNvGrpSpPr/>
          <p:nvPr/>
        </p:nvGrpSpPr>
        <p:grpSpPr>
          <a:xfrm>
            <a:off x="7857897" y="2098127"/>
            <a:ext cx="3714043" cy="838200"/>
            <a:chOff x="8308847" y="5617464"/>
            <a:chExt cx="3714043" cy="838200"/>
          </a:xfrm>
        </p:grpSpPr>
        <p:pic>
          <p:nvPicPr>
            <p:cNvPr id="251" name="Google Shape;251;p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08847" y="5617464"/>
              <a:ext cx="1368552" cy="83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3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126923" y="5694666"/>
              <a:ext cx="1895967" cy="5039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3" name="Google Shape;253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83485" y="430037"/>
            <a:ext cx="1078976" cy="117542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1"/>
          <p:cNvSpPr txBox="1"/>
          <p:nvPr/>
        </p:nvSpPr>
        <p:spPr>
          <a:xfrm>
            <a:off x="5338317" y="6533307"/>
            <a:ext cx="984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</a:t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55" name="Google Shape;255;p31"/>
          <p:cNvSpPr txBox="1">
            <a:spLocks noGrp="1"/>
          </p:cNvSpPr>
          <p:nvPr>
            <p:ph type="sldNum" idx="12"/>
          </p:nvPr>
        </p:nvSpPr>
        <p:spPr>
          <a:xfrm>
            <a:off x="11491214" y="6564255"/>
            <a:ext cx="2838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256" name="Google Shape;256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47645" y="3332875"/>
            <a:ext cx="856982" cy="518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70071" y="3611721"/>
            <a:ext cx="2600950" cy="88962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1"/>
          <p:cNvSpPr/>
          <p:nvPr/>
        </p:nvSpPr>
        <p:spPr>
          <a:xfrm>
            <a:off x="2937824" y="6539182"/>
            <a:ext cx="598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IT21295706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 Vidyaratna K.R.K</a:t>
            </a: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Google Shape;259;p31"/>
          <p:cNvPicPr preferRelativeResize="0"/>
          <p:nvPr/>
        </p:nvPicPr>
        <p:blipFill rotWithShape="1">
          <a:blip r:embed="rId8">
            <a:alphaModFix/>
          </a:blip>
          <a:srcRect l="4103" r="4103"/>
          <a:stretch/>
        </p:blipFill>
        <p:spPr>
          <a:xfrm>
            <a:off x="9777173" y="291823"/>
            <a:ext cx="1294050" cy="14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1"/>
          <p:cNvPicPr preferRelativeResize="0"/>
          <p:nvPr/>
        </p:nvPicPr>
        <p:blipFill rotWithShape="1">
          <a:blip r:embed="rId9">
            <a:alphaModFix/>
          </a:blip>
          <a:srcRect t="22899" b="22899"/>
          <a:stretch/>
        </p:blipFill>
        <p:spPr>
          <a:xfrm>
            <a:off x="9615950" y="4502763"/>
            <a:ext cx="2320400" cy="14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1" descr="A blue text on a white background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1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07/08/2024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 txBox="1">
            <a:spLocks noGrp="1"/>
          </p:cNvSpPr>
          <p:nvPr>
            <p:ph type="title"/>
          </p:nvPr>
        </p:nvSpPr>
        <p:spPr>
          <a:xfrm>
            <a:off x="505120" y="257876"/>
            <a:ext cx="50661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Requirements </a:t>
            </a:r>
            <a:endParaRPr/>
          </a:p>
        </p:txBody>
      </p:sp>
      <p:sp>
        <p:nvSpPr>
          <p:cNvPr id="268" name="Google Shape;268;p32"/>
          <p:cNvSpPr txBox="1">
            <a:spLocks noGrp="1"/>
          </p:cNvSpPr>
          <p:nvPr>
            <p:ph type="sldNum" idx="12"/>
          </p:nvPr>
        </p:nvSpPr>
        <p:spPr>
          <a:xfrm>
            <a:off x="11491214" y="6564255"/>
            <a:ext cx="2838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69" name="Google Shape;269;p32"/>
          <p:cNvSpPr txBox="1"/>
          <p:nvPr/>
        </p:nvSpPr>
        <p:spPr>
          <a:xfrm>
            <a:off x="7677905" y="1747218"/>
            <a:ext cx="43320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0A5294"/>
                </a:solidFill>
                <a:latin typeface="Calibri"/>
                <a:ea typeface="Calibri"/>
                <a:cs typeface="Calibri"/>
                <a:sym typeface="Calibri"/>
              </a:rPr>
              <a:t>Non-functional requirements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None/>
            </a:pPr>
            <a:endParaRPr sz="3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27100" marR="0" lvl="0" indent="-44513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Font typeface="Noto Sans Symbols"/>
              <a:buChar char="▪"/>
            </a:pPr>
            <a:r>
              <a:rPr lang="en-US" sz="2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Performance</a:t>
            </a:r>
            <a:endParaRPr sz="26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27100" marR="0" lvl="0" indent="-44513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Font typeface="Calibri"/>
              <a:buChar char="▪"/>
            </a:pPr>
            <a:r>
              <a:rPr lang="en-US" sz="2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Accuracy </a:t>
            </a:r>
            <a:endParaRPr sz="26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27100" marR="0" lvl="0" indent="-44513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Font typeface="Calibri"/>
              <a:buChar char="▪"/>
            </a:pPr>
            <a:r>
              <a:rPr lang="en-US" sz="2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Usability</a:t>
            </a:r>
            <a:endParaRPr sz="26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27100" marR="0" lvl="0" indent="-44513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Font typeface="Calibri"/>
              <a:buChar char="▪"/>
            </a:pPr>
            <a:r>
              <a:rPr lang="en-US" sz="2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Data Security and Privacy</a:t>
            </a:r>
            <a:endParaRPr sz="26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27100" marR="0" lvl="0" indent="-44513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Font typeface="Calibri"/>
              <a:buChar char="▪"/>
            </a:pPr>
            <a:r>
              <a:rPr lang="en-US" sz="2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Scalability </a:t>
            </a:r>
            <a:endParaRPr sz="26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27100" marR="0" lvl="0" indent="-44513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Font typeface="Calibri"/>
              <a:buChar char="▪"/>
            </a:pPr>
            <a:r>
              <a:rPr lang="en-US" sz="2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Reliability</a:t>
            </a:r>
            <a:endParaRPr sz="26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2"/>
          <p:cNvSpPr txBox="1"/>
          <p:nvPr/>
        </p:nvSpPr>
        <p:spPr>
          <a:xfrm>
            <a:off x="505125" y="1268363"/>
            <a:ext cx="6360300" cy="49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0A5294"/>
                </a:solidFill>
                <a:latin typeface="Calibri"/>
                <a:ea typeface="Calibri"/>
                <a:cs typeface="Calibri"/>
                <a:sym typeface="Calibri"/>
              </a:rPr>
              <a:t>Functional requirements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300"/>
              <a:buFont typeface="Calibri"/>
              <a:buChar char="▪"/>
            </a:pPr>
            <a:r>
              <a:rPr lang="en-US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Providing a user-friendly survey interface and additional text areas for parents to input behavioral data.</a:t>
            </a:r>
            <a:endParaRPr sz="24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Calibri"/>
              <a:buChar char="▪"/>
            </a:pPr>
            <a:r>
              <a:rPr lang="en-US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Generate synthetic data to augment the real dataset and improve model robustness.</a:t>
            </a:r>
            <a:endParaRPr sz="24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Calibri"/>
              <a:buChar char="▪"/>
            </a:pPr>
            <a:r>
              <a:rPr lang="en-US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Gather detailed insights into children's developmental milestones.</a:t>
            </a:r>
            <a:endParaRPr sz="24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Calibri"/>
              <a:buChar char="▪"/>
            </a:pPr>
            <a:r>
              <a:rPr lang="en-US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Provide a probability score for the likelihood of ADHD </a:t>
            </a:r>
            <a:endParaRPr sz="24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p32"/>
          <p:cNvPicPr preferRelativeResize="0"/>
          <p:nvPr/>
        </p:nvPicPr>
        <p:blipFill rotWithShape="1">
          <a:blip r:embed="rId3">
            <a:alphaModFix/>
          </a:blip>
          <a:srcRect l="28759" b="4297"/>
          <a:stretch/>
        </p:blipFill>
        <p:spPr>
          <a:xfrm>
            <a:off x="7248700" y="574937"/>
            <a:ext cx="135700" cy="5708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272" name="Google Shape;272;p32"/>
          <p:cNvSpPr/>
          <p:nvPr/>
        </p:nvSpPr>
        <p:spPr>
          <a:xfrm>
            <a:off x="2937824" y="6539182"/>
            <a:ext cx="598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IT21295706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 Vidyaratna K.R.K</a:t>
            </a: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Google Shape;273;p32" descr="A blue text on a white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2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07/08/2024</a:t>
            </a:r>
            <a:endParaRPr/>
          </a:p>
        </p:txBody>
      </p:sp>
      <p:pic>
        <p:nvPicPr>
          <p:cNvPr id="275" name="Google Shape;275;p32" descr="A picture containing text, vector graphics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13075" y="0"/>
            <a:ext cx="1578924" cy="157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 txBox="1"/>
          <p:nvPr/>
        </p:nvSpPr>
        <p:spPr>
          <a:xfrm>
            <a:off x="97075" y="261975"/>
            <a:ext cx="76959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083762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4000" b="1">
                <a:solidFill>
                  <a:srgbClr val="083762"/>
                </a:solidFill>
              </a:rPr>
              <a:t>ork</a:t>
            </a:r>
            <a:r>
              <a:rPr lang="en-US" sz="4000" b="1">
                <a:solidFill>
                  <a:srgbClr val="083762"/>
                </a:solidFill>
                <a:latin typeface="Arial"/>
                <a:ea typeface="Arial"/>
                <a:cs typeface="Arial"/>
                <a:sym typeface="Arial"/>
              </a:rPr>
              <a:t> B</a:t>
            </a:r>
            <a:r>
              <a:rPr lang="en-US" sz="4000" b="1">
                <a:solidFill>
                  <a:srgbClr val="083762"/>
                </a:solidFill>
              </a:rPr>
              <a:t>reakdown</a:t>
            </a:r>
            <a:r>
              <a:rPr lang="en-US" sz="4000" b="1">
                <a:solidFill>
                  <a:srgbClr val="083762"/>
                </a:solidFill>
                <a:latin typeface="Arial"/>
                <a:ea typeface="Arial"/>
                <a:cs typeface="Arial"/>
                <a:sym typeface="Arial"/>
              </a:rPr>
              <a:t> S</a:t>
            </a:r>
            <a:r>
              <a:rPr lang="en-US" sz="4000" b="1">
                <a:solidFill>
                  <a:srgbClr val="083762"/>
                </a:solidFill>
              </a:rPr>
              <a:t>tructure</a:t>
            </a:r>
            <a:endParaRPr>
              <a:solidFill>
                <a:srgbClr val="083762"/>
              </a:solidFill>
            </a:endParaRPr>
          </a:p>
        </p:txBody>
      </p:sp>
      <p:pic>
        <p:nvPicPr>
          <p:cNvPr id="281" name="Google Shape;281;p33" descr="A blue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3"/>
          <p:cNvSpPr/>
          <p:nvPr/>
        </p:nvSpPr>
        <p:spPr>
          <a:xfrm>
            <a:off x="2937824" y="6539182"/>
            <a:ext cx="598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IT21295706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 Vidyaratna K.R.K</a:t>
            </a: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3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07/08/2024</a:t>
            </a:r>
            <a:endParaRPr/>
          </a:p>
        </p:txBody>
      </p:sp>
      <p:sp>
        <p:nvSpPr>
          <p:cNvPr id="284" name="Google Shape;284;p33"/>
          <p:cNvSpPr txBox="1">
            <a:spLocks noGrp="1"/>
          </p:cNvSpPr>
          <p:nvPr>
            <p:ph type="sldNum" idx="12"/>
          </p:nvPr>
        </p:nvSpPr>
        <p:spPr>
          <a:xfrm>
            <a:off x="11491214" y="6564255"/>
            <a:ext cx="2838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285" name="Google Shape;28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388" y="1157025"/>
            <a:ext cx="11035633" cy="4980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4"/>
          <p:cNvSpPr txBox="1">
            <a:spLocks noGrp="1"/>
          </p:cNvSpPr>
          <p:nvPr>
            <p:ph type="sldNum" idx="12"/>
          </p:nvPr>
        </p:nvSpPr>
        <p:spPr>
          <a:xfrm>
            <a:off x="11491214" y="6564255"/>
            <a:ext cx="2838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91" name="Google Shape;291;p34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07/08/2024</a:t>
            </a:r>
            <a:endParaRPr/>
          </a:p>
        </p:txBody>
      </p:sp>
      <p:sp>
        <p:nvSpPr>
          <p:cNvPr id="292" name="Google Shape;292;p34"/>
          <p:cNvSpPr txBox="1"/>
          <p:nvPr/>
        </p:nvSpPr>
        <p:spPr>
          <a:xfrm>
            <a:off x="-90825" y="74125"/>
            <a:ext cx="53148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083762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sz="4000" b="1">
                <a:solidFill>
                  <a:srgbClr val="083762"/>
                </a:solidFill>
              </a:rPr>
              <a:t>antt</a:t>
            </a:r>
            <a:r>
              <a:rPr lang="en-US" sz="4000" b="1">
                <a:solidFill>
                  <a:srgbClr val="083762"/>
                </a:solidFill>
                <a:latin typeface="Arial"/>
                <a:ea typeface="Arial"/>
                <a:cs typeface="Arial"/>
                <a:sym typeface="Arial"/>
              </a:rPr>
              <a:t> C</a:t>
            </a:r>
            <a:r>
              <a:rPr lang="en-US" sz="4000" b="1">
                <a:solidFill>
                  <a:srgbClr val="083762"/>
                </a:solidFill>
              </a:rPr>
              <a:t>hart</a:t>
            </a:r>
            <a:endParaRPr>
              <a:solidFill>
                <a:srgbClr val="083762"/>
              </a:solidFill>
            </a:endParaRPr>
          </a:p>
        </p:txBody>
      </p:sp>
      <p:pic>
        <p:nvPicPr>
          <p:cNvPr id="293" name="Google Shape;293;p34" descr="A blue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4"/>
          <p:cNvSpPr/>
          <p:nvPr/>
        </p:nvSpPr>
        <p:spPr>
          <a:xfrm>
            <a:off x="2937824" y="6539182"/>
            <a:ext cx="598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IT21295706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 Vidyaratna K.R.K</a:t>
            </a: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" name="Google Shape;295;p34"/>
          <p:cNvPicPr preferRelativeResize="0"/>
          <p:nvPr/>
        </p:nvPicPr>
        <p:blipFill rotWithShape="1">
          <a:blip r:embed="rId4">
            <a:alphaModFix/>
          </a:blip>
          <a:srcRect t="777" b="767"/>
          <a:stretch/>
        </p:blipFill>
        <p:spPr>
          <a:xfrm>
            <a:off x="1703775" y="839300"/>
            <a:ext cx="9723276" cy="546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373365"/>
            <a:ext cx="2514599" cy="48463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1076057" y="267150"/>
            <a:ext cx="4610700" cy="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OUR TEAM</a:t>
            </a:r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11491214" y="6564255"/>
            <a:ext cx="2838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0" y="0"/>
            <a:ext cx="12192000" cy="642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Ms. Malithi Nawarathne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4">
            <a:alphaModFix/>
          </a:blip>
          <a:srcRect t="7162" b="7162"/>
          <a:stretch/>
        </p:blipFill>
        <p:spPr>
          <a:xfrm>
            <a:off x="533656" y="2486457"/>
            <a:ext cx="1140869" cy="1466138"/>
          </a:xfrm>
          <a:prstGeom prst="rect">
            <a:avLst/>
          </a:prstGeom>
          <a:noFill/>
          <a:ln w="5715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6" name="Google Shape;96;p17"/>
          <p:cNvPicPr preferRelativeResize="0"/>
          <p:nvPr/>
        </p:nvPicPr>
        <p:blipFill rotWithShape="1">
          <a:blip r:embed="rId5">
            <a:alphaModFix/>
          </a:blip>
          <a:srcRect l="3848" r="3848"/>
          <a:stretch/>
        </p:blipFill>
        <p:spPr>
          <a:xfrm>
            <a:off x="2331400" y="2505900"/>
            <a:ext cx="1230400" cy="1362876"/>
          </a:xfrm>
          <a:prstGeom prst="rect">
            <a:avLst/>
          </a:prstGeom>
          <a:noFill/>
          <a:ln w="5715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7" name="Google Shape;97;p17"/>
          <p:cNvPicPr preferRelativeResize="0"/>
          <p:nvPr/>
        </p:nvPicPr>
        <p:blipFill rotWithShape="1">
          <a:blip r:embed="rId6">
            <a:alphaModFix/>
          </a:blip>
          <a:srcRect t="1512" b="1503"/>
          <a:stretch/>
        </p:blipFill>
        <p:spPr>
          <a:xfrm>
            <a:off x="7361025" y="3379971"/>
            <a:ext cx="1552323" cy="1372056"/>
          </a:xfrm>
          <a:prstGeom prst="rect">
            <a:avLst/>
          </a:prstGeom>
          <a:noFill/>
          <a:ln w="5715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8" name="Google Shape;98;p17" descr="A person smiling for a picture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 l="415550" t="-116680" r="-415550" b="116680"/>
          <a:stretch/>
        </p:blipFill>
        <p:spPr>
          <a:xfrm>
            <a:off x="10462975" y="3229675"/>
            <a:ext cx="1086375" cy="1466150"/>
          </a:xfrm>
          <a:prstGeom prst="rect">
            <a:avLst/>
          </a:prstGeom>
          <a:noFill/>
          <a:ln w="5715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9" name="Google Shape;99;p17"/>
          <p:cNvSpPr txBox="1"/>
          <p:nvPr/>
        </p:nvSpPr>
        <p:spPr>
          <a:xfrm>
            <a:off x="199887" y="4349550"/>
            <a:ext cx="18084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2485C"/>
                </a:solidFill>
                <a:latin typeface="Calibri"/>
                <a:ea typeface="Calibri"/>
                <a:cs typeface="Calibri"/>
                <a:sym typeface="Calibri"/>
              </a:rPr>
              <a:t>Prof.Pradeep </a:t>
            </a:r>
            <a:r>
              <a:rPr lang="en-US" sz="1400" b="1" i="0" u="none" strike="noStrike" cap="none">
                <a:solidFill>
                  <a:srgbClr val="02485C"/>
                </a:solidFill>
                <a:latin typeface="Calibri"/>
                <a:ea typeface="Calibri"/>
                <a:cs typeface="Calibri"/>
                <a:sym typeface="Calibri"/>
              </a:rPr>
              <a:t>Abeyg</a:t>
            </a:r>
            <a:r>
              <a:rPr lang="en-US" b="1">
                <a:solidFill>
                  <a:srgbClr val="02485C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400" b="1" i="0" u="none" strike="noStrike" cap="none">
                <a:solidFill>
                  <a:srgbClr val="02485C"/>
                </a:solidFill>
                <a:latin typeface="Calibri"/>
                <a:ea typeface="Calibri"/>
                <a:cs typeface="Calibri"/>
                <a:sym typeface="Calibri"/>
              </a:rPr>
              <a:t>wardh</a:t>
            </a:r>
            <a:r>
              <a:rPr lang="en-US" b="1">
                <a:solidFill>
                  <a:srgbClr val="02485C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1400" b="1" i="0" u="none" strike="noStrike" cap="none">
                <a:solidFill>
                  <a:srgbClr val="02485C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endParaRPr/>
          </a:p>
          <a:p>
            <a:pPr marL="0" marR="0" lvl="0" indent="0" algn="ctr" rtl="0">
              <a:spcBef>
                <a:spcPts val="528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02485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528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2485C"/>
                </a:solidFill>
                <a:latin typeface="Calibri"/>
                <a:ea typeface="Calibri"/>
                <a:cs typeface="Calibri"/>
                <a:sym typeface="Calibri"/>
              </a:rPr>
              <a:t>SUPERVISOR</a:t>
            </a:r>
            <a:endParaRPr sz="1400" b="1" i="0" u="none" strike="noStrike" cap="none">
              <a:solidFill>
                <a:srgbClr val="02485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10004579" y="4846959"/>
            <a:ext cx="1914900" cy="11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2485C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b="1">
                <a:solidFill>
                  <a:srgbClr val="02485C"/>
                </a:solidFill>
                <a:latin typeface="Calibri"/>
                <a:ea typeface="Calibri"/>
                <a:cs typeface="Calibri"/>
                <a:sym typeface="Calibri"/>
              </a:rPr>
              <a:t>Dulangi G.K.N</a:t>
            </a:r>
            <a:endParaRPr sz="1400" b="1" i="0" u="none" strike="noStrike" cap="none">
              <a:solidFill>
                <a:srgbClr val="02485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528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2485C"/>
                </a:solidFill>
                <a:latin typeface="Calibri"/>
                <a:ea typeface="Calibri"/>
                <a:cs typeface="Calibri"/>
                <a:sym typeface="Calibri"/>
              </a:rPr>
              <a:t>IT2</a:t>
            </a:r>
            <a:r>
              <a:rPr lang="en-US" b="1">
                <a:solidFill>
                  <a:srgbClr val="02485C"/>
                </a:solidFill>
                <a:latin typeface="Calibri"/>
                <a:ea typeface="Calibri"/>
                <a:cs typeface="Calibri"/>
                <a:sym typeface="Calibri"/>
              </a:rPr>
              <a:t>1277290</a:t>
            </a:r>
            <a:endParaRPr sz="1400" b="1" i="0" u="none" strike="noStrike" cap="none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528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(+94) 77 </a:t>
            </a:r>
            <a:r>
              <a:rPr lang="en-US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0431140</a:t>
            </a:r>
            <a:endParaRPr sz="1400" b="1" i="0" u="none" strike="noStrike" cap="none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528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it2</a:t>
            </a:r>
            <a:r>
              <a:rPr lang="en-US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1277290</a:t>
            </a:r>
            <a:r>
              <a:rPr lang="en-US" sz="1400" b="1" i="0" u="none" strike="noStrike" cap="none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@my.sliit.lk</a:t>
            </a:r>
            <a:endParaRPr sz="1400" b="1" i="0" u="none" strike="noStrike" cap="none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2260275" y="4241700"/>
            <a:ext cx="1381500" cy="13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2485C"/>
                </a:solidFill>
                <a:latin typeface="Calibri"/>
                <a:ea typeface="Calibri"/>
                <a:cs typeface="Calibri"/>
                <a:sym typeface="Calibri"/>
              </a:rPr>
              <a:t>Ms. Malithi Nawarathne</a:t>
            </a:r>
            <a:endParaRPr/>
          </a:p>
          <a:p>
            <a:pPr marL="0" marR="0" lvl="0" indent="0" algn="ctr" rtl="0">
              <a:spcBef>
                <a:spcPts val="528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02485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528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2485C"/>
                </a:solidFill>
                <a:latin typeface="Calibri"/>
                <a:ea typeface="Calibri"/>
                <a:cs typeface="Calibri"/>
                <a:sym typeface="Calibri"/>
              </a:rPr>
              <a:t>CO – SUPERVISOR</a:t>
            </a:r>
            <a:endParaRPr sz="1400" b="1" i="0" u="none" strike="noStrike" cap="none">
              <a:solidFill>
                <a:srgbClr val="02485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7200829" y="1856891"/>
            <a:ext cx="1925100" cy="14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2485C"/>
                </a:solidFill>
                <a:latin typeface="Calibri"/>
                <a:ea typeface="Calibri"/>
                <a:cs typeface="Calibri"/>
                <a:sym typeface="Calibri"/>
              </a:rPr>
              <a:t>K.R.K Vidyaratna</a:t>
            </a:r>
            <a:endParaRPr sz="1400" b="1" i="0" u="none" strike="noStrike" cap="none">
              <a:solidFill>
                <a:srgbClr val="02485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528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2485C"/>
                </a:solidFill>
                <a:latin typeface="Calibri"/>
                <a:ea typeface="Calibri"/>
                <a:cs typeface="Calibri"/>
                <a:sym typeface="Calibri"/>
              </a:rPr>
              <a:t>IT2</a:t>
            </a:r>
            <a:r>
              <a:rPr lang="en-US" b="1">
                <a:solidFill>
                  <a:srgbClr val="02485C"/>
                </a:solidFill>
                <a:latin typeface="Calibri"/>
                <a:ea typeface="Calibri"/>
                <a:cs typeface="Calibri"/>
                <a:sym typeface="Calibri"/>
              </a:rPr>
              <a:t>1295706</a:t>
            </a:r>
            <a:endParaRPr sz="1400" b="1" i="0" u="none" strike="noStrike" cap="none">
              <a:solidFill>
                <a:srgbClr val="02485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528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2485C"/>
                </a:solidFill>
                <a:latin typeface="Calibri"/>
                <a:ea typeface="Calibri"/>
                <a:cs typeface="Calibri"/>
                <a:sym typeface="Calibri"/>
              </a:rPr>
              <a:t>LEADER</a:t>
            </a:r>
            <a:endParaRPr sz="1400" b="1" i="0" u="none" strike="noStrike" cap="none">
              <a:solidFill>
                <a:srgbClr val="02485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528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(+94) </a:t>
            </a:r>
            <a:r>
              <a:rPr lang="en-US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772256676</a:t>
            </a:r>
            <a:endParaRPr sz="1400" b="1" i="0" u="none" strike="noStrike" cap="none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528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it2</a:t>
            </a:r>
            <a:r>
              <a:rPr lang="en-US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1295706</a:t>
            </a:r>
            <a:r>
              <a:rPr lang="en-US" sz="1400" b="1" i="0" u="none" strike="noStrike" cap="none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@my.sliit.lk</a:t>
            </a:r>
            <a:endParaRPr sz="1400" b="1" i="0" u="none" strike="noStrike" cap="none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7077236" y="4834509"/>
            <a:ext cx="2172300" cy="11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2485C"/>
                </a:solidFill>
                <a:latin typeface="Calibri"/>
                <a:ea typeface="Calibri"/>
                <a:cs typeface="Calibri"/>
                <a:sym typeface="Calibri"/>
              </a:rPr>
              <a:t>Prasadi P.G.K.R</a:t>
            </a:r>
            <a:endParaRPr sz="1400" b="1" i="0" u="none" strike="noStrike" cap="none">
              <a:solidFill>
                <a:srgbClr val="02485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528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2485C"/>
                </a:solidFill>
                <a:latin typeface="Calibri"/>
                <a:ea typeface="Calibri"/>
                <a:cs typeface="Calibri"/>
                <a:sym typeface="Calibri"/>
              </a:rPr>
              <a:t>IT2</a:t>
            </a:r>
            <a:r>
              <a:rPr lang="en-US" b="1">
                <a:solidFill>
                  <a:srgbClr val="02485C"/>
                </a:solidFill>
                <a:latin typeface="Calibri"/>
                <a:ea typeface="Calibri"/>
                <a:cs typeface="Calibri"/>
                <a:sym typeface="Calibri"/>
              </a:rPr>
              <a:t>1302626</a:t>
            </a:r>
            <a:endParaRPr sz="1400" b="1" i="0" u="none" strike="noStrike" cap="none">
              <a:solidFill>
                <a:srgbClr val="02485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528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(+94) 70 </a:t>
            </a:r>
            <a:r>
              <a:rPr lang="en-US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594 5095</a:t>
            </a:r>
            <a:endParaRPr sz="1400" b="1" i="0" u="none" strike="noStrike" cap="none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28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it2</a:t>
            </a:r>
            <a:r>
              <a:rPr lang="en-US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1302626</a:t>
            </a:r>
            <a:r>
              <a:rPr lang="en-US" sz="1400" b="1" i="0" u="none" strike="noStrike" cap="none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@my.sliit.lk</a:t>
            </a:r>
            <a:endParaRPr sz="1400" b="1" i="0" u="none" strike="noStrike" cap="none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9879921" y="1856908"/>
            <a:ext cx="1895100" cy="11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2485C"/>
                </a:solidFill>
                <a:latin typeface="Calibri"/>
                <a:ea typeface="Calibri"/>
                <a:cs typeface="Calibri"/>
                <a:sym typeface="Calibri"/>
              </a:rPr>
              <a:t>Siriwardana K.D.S.P</a:t>
            </a:r>
            <a:endParaRPr sz="1400" b="1" i="0" u="none" strike="noStrike" cap="none">
              <a:solidFill>
                <a:srgbClr val="02485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528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2485C"/>
                </a:solidFill>
                <a:latin typeface="Calibri"/>
                <a:ea typeface="Calibri"/>
                <a:cs typeface="Calibri"/>
                <a:sym typeface="Calibri"/>
              </a:rPr>
              <a:t>IT2</a:t>
            </a:r>
            <a:r>
              <a:rPr lang="en-US" b="1">
                <a:solidFill>
                  <a:srgbClr val="02485C"/>
                </a:solidFill>
                <a:latin typeface="Calibri"/>
                <a:ea typeface="Calibri"/>
                <a:cs typeface="Calibri"/>
                <a:sym typeface="Calibri"/>
              </a:rPr>
              <a:t>1293894</a:t>
            </a:r>
            <a:endParaRPr sz="1400" b="1" i="0" u="none" strike="noStrike" cap="none">
              <a:solidFill>
                <a:srgbClr val="02485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528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(+94) 7</a:t>
            </a:r>
            <a:r>
              <a:rPr lang="en-US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1 088 8133</a:t>
            </a:r>
            <a:endParaRPr sz="1400" b="1" i="0" u="none" strike="noStrike" cap="none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528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it2</a:t>
            </a:r>
            <a:r>
              <a:rPr lang="en-US" b="1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1293894</a:t>
            </a:r>
            <a:r>
              <a:rPr lang="en-US" sz="1400" b="1" i="0" u="none" strike="noStrike" cap="none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@my.sliit.lk</a:t>
            </a:r>
            <a:endParaRPr sz="950" b="1" i="0" u="none" strike="noStrike" cap="none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7"/>
          <p:cNvSpPr txBox="1">
            <a:spLocks noGrp="1"/>
          </p:cNvSpPr>
          <p:nvPr>
            <p:ph type="title"/>
          </p:nvPr>
        </p:nvSpPr>
        <p:spPr>
          <a:xfrm>
            <a:off x="330107" y="485325"/>
            <a:ext cx="4610700" cy="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 Our Team</a:t>
            </a:r>
            <a:endParaRPr/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56325" y="267150"/>
            <a:ext cx="190500" cy="631019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 rotWithShape="1">
          <a:blip r:embed="rId9">
            <a:alphaModFix/>
          </a:blip>
          <a:srcRect t="3848" b="3848"/>
          <a:stretch/>
        </p:blipFill>
        <p:spPr>
          <a:xfrm>
            <a:off x="4111725" y="2505888"/>
            <a:ext cx="1230399" cy="1362875"/>
          </a:xfrm>
          <a:prstGeom prst="rect">
            <a:avLst/>
          </a:prstGeom>
          <a:noFill/>
          <a:ln w="5715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8" name="Google Shape;108;p17"/>
          <p:cNvSpPr txBox="1"/>
          <p:nvPr/>
        </p:nvSpPr>
        <p:spPr>
          <a:xfrm>
            <a:off x="3960627" y="4241712"/>
            <a:ext cx="1381500" cy="13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2485C"/>
                </a:solidFill>
                <a:latin typeface="Calibri"/>
                <a:ea typeface="Calibri"/>
                <a:cs typeface="Calibri"/>
                <a:sym typeface="Calibri"/>
              </a:rPr>
              <a:t>Dr.Nilushi Weerapperuma</a:t>
            </a:r>
            <a:endParaRPr/>
          </a:p>
          <a:p>
            <a:pPr marL="0" marR="0" lvl="0" indent="0" algn="ctr" rtl="0">
              <a:spcBef>
                <a:spcPts val="528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02485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528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2485C"/>
                </a:solidFill>
                <a:latin typeface="Calibri"/>
                <a:ea typeface="Calibri"/>
                <a:cs typeface="Calibri"/>
                <a:sym typeface="Calibri"/>
              </a:rPr>
              <a:t>EXTERNAL</a:t>
            </a:r>
            <a:r>
              <a:rPr lang="en-US" sz="1400" b="1" i="0" u="none" strike="noStrike" cap="none">
                <a:solidFill>
                  <a:srgbClr val="02485C"/>
                </a:solidFill>
                <a:latin typeface="Calibri"/>
                <a:ea typeface="Calibri"/>
                <a:cs typeface="Calibri"/>
                <a:sym typeface="Calibri"/>
              </a:rPr>
              <a:t> SUPERVISOR</a:t>
            </a:r>
            <a:endParaRPr sz="1400" b="1" i="0" u="none" strike="noStrike" cap="none">
              <a:solidFill>
                <a:srgbClr val="02485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136725" y="319900"/>
            <a:ext cx="1552326" cy="1362875"/>
          </a:xfrm>
          <a:prstGeom prst="rect">
            <a:avLst/>
          </a:prstGeom>
          <a:noFill/>
          <a:ln w="5715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462975" y="3220050"/>
            <a:ext cx="1099599" cy="146614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11" name="Google Shape;111;p17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07/08/2024</a:t>
            </a:r>
            <a:endParaRPr/>
          </a:p>
        </p:txBody>
      </p:sp>
      <p:pic>
        <p:nvPicPr>
          <p:cNvPr id="112" name="Google Shape;112;p17"/>
          <p:cNvPicPr preferRelativeResize="0"/>
          <p:nvPr/>
        </p:nvPicPr>
        <p:blipFill rotWithShape="1">
          <a:blip r:embed="rId12">
            <a:alphaModFix/>
          </a:blip>
          <a:srcRect l="21925" r="21925"/>
          <a:stretch/>
        </p:blipFill>
        <p:spPr>
          <a:xfrm>
            <a:off x="7691950" y="308275"/>
            <a:ext cx="966724" cy="1466150"/>
          </a:xfrm>
          <a:prstGeom prst="rect">
            <a:avLst/>
          </a:prstGeom>
          <a:noFill/>
          <a:ln w="381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373365"/>
            <a:ext cx="2514599" cy="484631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5"/>
          <p:cNvSpPr/>
          <p:nvPr/>
        </p:nvSpPr>
        <p:spPr>
          <a:xfrm>
            <a:off x="0" y="6483096"/>
            <a:ext cx="12192000" cy="375284"/>
          </a:xfrm>
          <a:custGeom>
            <a:avLst/>
            <a:gdLst/>
            <a:ahLst/>
            <a:cxnLst/>
            <a:rect l="l" t="t" r="r" b="b"/>
            <a:pathLst>
              <a:path w="12192000" h="375284" extrusionOk="0">
                <a:moveTo>
                  <a:pt x="12192000" y="374904"/>
                </a:moveTo>
                <a:lnTo>
                  <a:pt x="7652004" y="0"/>
                </a:lnTo>
                <a:lnTo>
                  <a:pt x="0" y="374904"/>
                </a:lnTo>
                <a:lnTo>
                  <a:pt x="12192000" y="374904"/>
                </a:lnTo>
                <a:close/>
              </a:path>
            </a:pathLst>
          </a:custGeom>
          <a:solidFill>
            <a:srgbClr val="FFFFFF">
              <a:alpha val="1961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35"/>
          <p:cNvSpPr txBox="1"/>
          <p:nvPr/>
        </p:nvSpPr>
        <p:spPr>
          <a:xfrm>
            <a:off x="11516614" y="6555435"/>
            <a:ext cx="2331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21</a:t>
            </a:r>
            <a:endParaRPr sz="1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03" name="Google Shape;303;p35"/>
          <p:cNvSpPr txBox="1">
            <a:spLocks noGrp="1"/>
          </p:cNvSpPr>
          <p:nvPr>
            <p:ph type="title"/>
          </p:nvPr>
        </p:nvSpPr>
        <p:spPr>
          <a:xfrm>
            <a:off x="767069" y="461101"/>
            <a:ext cx="2988853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References</a:t>
            </a:r>
            <a:endParaRPr dirty="0"/>
          </a:p>
        </p:txBody>
      </p:sp>
      <p:sp>
        <p:nvSpPr>
          <p:cNvPr id="304" name="Google Shape;304;p35"/>
          <p:cNvSpPr txBox="1"/>
          <p:nvPr/>
        </p:nvSpPr>
        <p:spPr>
          <a:xfrm>
            <a:off x="241020" y="1645016"/>
            <a:ext cx="10600200" cy="3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457200" marR="5080" lvl="0" indent="0" algn="l" rtl="0">
              <a:lnSpc>
                <a:spcPct val="150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[1]</a:t>
            </a:r>
            <a:r>
              <a:rPr lang="en-US" sz="19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R.A.G.K. Ranathunga, L.A.V.N. Rajakaruna, S.A.T.N. Karunarathne, L.N.Y. Abeywardena, D.P. Nawinna, and T. Halloluwa, "A Gamified Learning Tool for Sri Lankan Primary Schools," in 2014 IEEE International Conference on Engineering, Technology and Education (TALE), Sri Lanka, Jan. 2014.</a:t>
            </a:r>
            <a:endParaRPr sz="19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5080" lvl="0" indent="0" algn="l" rtl="0">
              <a:lnSpc>
                <a:spcPct val="1501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5080" lvl="0" indent="0" algn="l" rtl="0">
              <a:lnSpc>
                <a:spcPct val="1501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[2]</a:t>
            </a:r>
            <a:r>
              <a:rPr lang="en-US" sz="19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L. Q. Shao, J. You, Y. C. Cheung, Y. Huang, and Q. Shen, "ADHD classification by a computerized sustained attention test: Applying machine learning to optimize the predictive model," in Proc. IEEE Int. Conf. on Bioinformatics and Biomedicine (BIBM), Dec. 2019, pp. 912-919. doi: 10.1109/BIBM47256.2019.8983177.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5080" lvl="0" indent="0" algn="l" rtl="0">
              <a:lnSpc>
                <a:spcPct val="1501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5" name="Google Shape;305;p35"/>
          <p:cNvSpPr/>
          <p:nvPr/>
        </p:nvSpPr>
        <p:spPr>
          <a:xfrm>
            <a:off x="2937824" y="6539182"/>
            <a:ext cx="598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IT21295706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 Vidyaratna K.R.K</a:t>
            </a: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p35" descr="A picture containing text, vector graphic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96175" y="4563775"/>
            <a:ext cx="1658525" cy="165852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5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07/08/2024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6"/>
          <p:cNvSpPr txBox="1">
            <a:spLocks noGrp="1"/>
          </p:cNvSpPr>
          <p:nvPr>
            <p:ph type="title"/>
          </p:nvPr>
        </p:nvSpPr>
        <p:spPr>
          <a:xfrm>
            <a:off x="251900" y="902325"/>
            <a:ext cx="4684800" cy="20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888888"/>
                </a:solidFill>
              </a:rPr>
              <a:t>Component 2</a:t>
            </a:r>
            <a:r>
              <a:rPr lang="en-US" sz="3200" b="1">
                <a:solidFill>
                  <a:srgbClr val="002060"/>
                </a:solidFill>
              </a:rPr>
              <a:t>    </a:t>
            </a:r>
            <a:endParaRPr sz="3200" b="1">
              <a:solidFill>
                <a:srgbClr val="00206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endParaRPr sz="3200" b="1">
              <a:solidFill>
                <a:srgbClr val="00206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endParaRPr sz="3200" b="1">
              <a:solidFill>
                <a:srgbClr val="00206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rgbClr val="002060"/>
                </a:solidFill>
              </a:rPr>
              <a:t>Emotional Analysis Tool (EmoGauge)</a:t>
            </a:r>
            <a:br>
              <a:rPr lang="en-US" sz="3200" b="1">
                <a:solidFill>
                  <a:srgbClr val="002060"/>
                </a:solidFill>
              </a:rPr>
            </a:br>
            <a:endParaRPr sz="3200" b="1">
              <a:solidFill>
                <a:srgbClr val="002060"/>
              </a:solidFill>
            </a:endParaRPr>
          </a:p>
        </p:txBody>
      </p:sp>
      <p:sp>
        <p:nvSpPr>
          <p:cNvPr id="313" name="Google Shape;313;p36"/>
          <p:cNvSpPr txBox="1">
            <a:spLocks noGrp="1"/>
          </p:cNvSpPr>
          <p:nvPr>
            <p:ph type="body" idx="1"/>
          </p:nvPr>
        </p:nvSpPr>
        <p:spPr>
          <a:xfrm>
            <a:off x="251891" y="4655690"/>
            <a:ext cx="3984900" cy="21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404"/>
              </a:buClr>
              <a:buSzPts val="2800"/>
              <a:buNone/>
            </a:pPr>
            <a:r>
              <a:rPr lang="en-US" b="1" i="1">
                <a:solidFill>
                  <a:srgbClr val="0A0404"/>
                </a:solidFill>
                <a:latin typeface="Calibri"/>
                <a:ea typeface="Calibri"/>
                <a:cs typeface="Calibri"/>
                <a:sym typeface="Calibri"/>
              </a:rPr>
              <a:t>IT21293894</a:t>
            </a:r>
            <a:endParaRPr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0404"/>
              </a:buClr>
              <a:buSzPts val="2800"/>
              <a:buNone/>
            </a:pPr>
            <a:r>
              <a:rPr lang="en-US" b="1" i="1">
                <a:solidFill>
                  <a:srgbClr val="0A0404"/>
                </a:solidFill>
                <a:latin typeface="Calibri"/>
                <a:ea typeface="Calibri"/>
                <a:cs typeface="Calibri"/>
                <a:sym typeface="Calibri"/>
              </a:rPr>
              <a:t>Siriwardana K.D.S.P</a:t>
            </a:r>
            <a:endParaRPr b="1" i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Clr>
                <a:srgbClr val="0A0404"/>
              </a:buClr>
              <a:buSzPts val="2200"/>
              <a:buNone/>
            </a:pPr>
            <a:r>
              <a:rPr lang="en-US" sz="2200" b="1" i="1">
                <a:solidFill>
                  <a:srgbClr val="0A0404"/>
                </a:solidFill>
                <a:latin typeface="Calibri"/>
                <a:ea typeface="Calibri"/>
                <a:cs typeface="Calibri"/>
                <a:sym typeface="Calibri"/>
              </a:rPr>
              <a:t>Information Technology</a:t>
            </a:r>
            <a:r>
              <a:rPr lang="en-US" sz="2200" b="1" i="1">
                <a:solidFill>
                  <a:srgbClr val="0A0404"/>
                </a:solidFill>
              </a:rPr>
              <a:t> </a:t>
            </a:r>
            <a:br>
              <a:rPr lang="en-US"/>
            </a:br>
            <a:endParaRPr sz="2200"/>
          </a:p>
        </p:txBody>
      </p:sp>
      <p:pic>
        <p:nvPicPr>
          <p:cNvPr id="314" name="Google Shape;314;p36"/>
          <p:cNvPicPr preferRelativeResize="0"/>
          <p:nvPr/>
        </p:nvPicPr>
        <p:blipFill rotWithShape="1">
          <a:blip r:embed="rId3">
            <a:alphaModFix/>
          </a:blip>
          <a:srcRect l="4237" r="4237"/>
          <a:stretch/>
        </p:blipFill>
        <p:spPr>
          <a:xfrm>
            <a:off x="5311702" y="10"/>
            <a:ext cx="6878775" cy="6858000"/>
          </a:xfrm>
          <a:custGeom>
            <a:avLst/>
            <a:gdLst/>
            <a:ahLst/>
            <a:cxnLst/>
            <a:rect l="l" t="t" r="r" b="b"/>
            <a:pathLst>
              <a:path w="6878775" h="6858000" extrusionOk="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315" name="Google Shape;315;p36" descr="A blue text on a white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6"/>
          <p:cNvSpPr txBox="1">
            <a:spLocks noGrp="1"/>
          </p:cNvSpPr>
          <p:nvPr>
            <p:ph type="sldNum" idx="12"/>
          </p:nvPr>
        </p:nvSpPr>
        <p:spPr>
          <a:xfrm>
            <a:off x="11491233" y="6564250"/>
            <a:ext cx="48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317" name="Google Shape;317;p36"/>
          <p:cNvSpPr/>
          <p:nvPr/>
        </p:nvSpPr>
        <p:spPr>
          <a:xfrm>
            <a:off x="2937824" y="6539182"/>
            <a:ext cx="598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IT21293894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Siriwardana K.D.S.P</a:t>
            </a: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>
            <a:spLocks noGrp="1"/>
          </p:cNvSpPr>
          <p:nvPr>
            <p:ph type="title"/>
          </p:nvPr>
        </p:nvSpPr>
        <p:spPr>
          <a:xfrm>
            <a:off x="782720" y="481476"/>
            <a:ext cx="27711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Background</a:t>
            </a:r>
            <a:endParaRPr/>
          </a:p>
        </p:txBody>
      </p:sp>
      <p:sp>
        <p:nvSpPr>
          <p:cNvPr id="323" name="Google Shape;323;p37"/>
          <p:cNvSpPr txBox="1">
            <a:spLocks noGrp="1"/>
          </p:cNvSpPr>
          <p:nvPr>
            <p:ph type="sldNum" idx="12"/>
          </p:nvPr>
        </p:nvSpPr>
        <p:spPr>
          <a:xfrm>
            <a:off x="11491214" y="6564255"/>
            <a:ext cx="2838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324" name="Google Shape;324;p37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9585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07/08/2024</a:t>
            </a:r>
            <a:endParaRPr/>
          </a:p>
        </p:txBody>
      </p:sp>
      <p:sp>
        <p:nvSpPr>
          <p:cNvPr id="325" name="Google Shape;325;p37"/>
          <p:cNvSpPr txBox="1"/>
          <p:nvPr/>
        </p:nvSpPr>
        <p:spPr>
          <a:xfrm>
            <a:off x="782725" y="1636563"/>
            <a:ext cx="7585500" cy="32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6050" rIns="0" bIns="0" anchor="t" anchorCtr="0">
            <a:spAutoFit/>
          </a:bodyPr>
          <a:lstStyle/>
          <a:p>
            <a:pPr marL="469900" marR="0" lvl="0" indent="-43243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ASD is increasingly recognized in Sri Lanka, with a rising number of diagnoses among children.</a:t>
            </a:r>
            <a:endParaRPr sz="24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69900" marR="0" lvl="0" indent="-432433" algn="l" rtl="0">
              <a:lnSpc>
                <a:spcPct val="100000"/>
              </a:lnSpc>
              <a:spcBef>
                <a:spcPts val="1685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Emotion detection in real-time can provide valuable insights into children's emotional states and developmental issues.</a:t>
            </a:r>
            <a:endParaRPr sz="24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69900" marR="0" lvl="0" indent="-432433" algn="l" rtl="0">
              <a:lnSpc>
                <a:spcPct val="100000"/>
              </a:lnSpc>
              <a:spcBef>
                <a:spcPts val="1685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It is important for parents to become aware of their child's condition early on.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37"/>
          <p:cNvSpPr/>
          <p:nvPr/>
        </p:nvSpPr>
        <p:spPr>
          <a:xfrm>
            <a:off x="2937824" y="6539182"/>
            <a:ext cx="598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IT21293894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Siriwardana K.D.S.P</a:t>
            </a: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7" name="Google Shape;3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1075" y="2216150"/>
            <a:ext cx="3550801" cy="208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373365"/>
            <a:ext cx="2514599" cy="484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8"/>
          <p:cNvSpPr txBox="1">
            <a:spLocks noGrp="1"/>
          </p:cNvSpPr>
          <p:nvPr>
            <p:ph type="title"/>
          </p:nvPr>
        </p:nvSpPr>
        <p:spPr>
          <a:xfrm>
            <a:off x="668010" y="330940"/>
            <a:ext cx="3728140" cy="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Research Gap</a:t>
            </a:r>
            <a:endParaRPr dirty="0"/>
          </a:p>
        </p:txBody>
      </p:sp>
      <p:sp>
        <p:nvSpPr>
          <p:cNvPr id="334" name="Google Shape;334;p38"/>
          <p:cNvSpPr txBox="1"/>
          <p:nvPr/>
        </p:nvSpPr>
        <p:spPr>
          <a:xfrm>
            <a:off x="5338317" y="6533307"/>
            <a:ext cx="984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</a:t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35" name="Google Shape;335;p38"/>
          <p:cNvSpPr txBox="1">
            <a:spLocks noGrp="1"/>
          </p:cNvSpPr>
          <p:nvPr>
            <p:ph type="sldNum" idx="12"/>
          </p:nvPr>
        </p:nvSpPr>
        <p:spPr>
          <a:xfrm>
            <a:off x="11491214" y="6564255"/>
            <a:ext cx="2838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graphicFrame>
        <p:nvGraphicFramePr>
          <p:cNvPr id="336" name="Google Shape;336;p38"/>
          <p:cNvGraphicFramePr/>
          <p:nvPr/>
        </p:nvGraphicFramePr>
        <p:xfrm>
          <a:off x="4767414" y="187879"/>
          <a:ext cx="7007600" cy="6045565"/>
        </p:xfrm>
        <a:graphic>
          <a:graphicData uri="http://schemas.openxmlformats.org/drawingml/2006/table">
            <a:tbl>
              <a:tblPr firstRow="1" bandRow="1">
                <a:noFill/>
                <a:tableStyleId>{6E4B4ECA-EF8E-4D85-8A34-159683FEB11C}</a:tableStyleId>
              </a:tblPr>
              <a:tblGrid>
                <a:gridCol w="247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2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6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9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FFFFFF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Features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112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135890" marR="126363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>
                          <a:solidFill>
                            <a:srgbClr val="FFFFFF"/>
                          </a:solidFill>
                        </a:rPr>
                        <a:t>Quantifying facial expression - related children with ASD</a:t>
                      </a:r>
                      <a:endParaRPr sz="13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483869" marR="126363" lvl="0" indent="-347979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</a:t>
                      </a:r>
                      <a:r>
                        <a:rPr lang="en-US" sz="1600" b="1" u="sng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[</a:t>
                      </a:r>
                      <a:r>
                        <a:rPr lang="en-US" sz="1600" b="1" u="sng">
                          <a:solidFill>
                            <a:srgbClr val="FF0000"/>
                          </a:solidFill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</a:t>
                      </a:r>
                      <a:r>
                        <a:rPr lang="en-US" sz="1600" b="1" u="sng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]</a:t>
                      </a:r>
                      <a:endParaRPr sz="16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237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478155" marR="127635" lvl="0" indent="-34163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>
                          <a:solidFill>
                            <a:srgbClr val="FFFFFF"/>
                          </a:solidFill>
                        </a:rPr>
                        <a:t>Facial</a:t>
                      </a: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sz="1300" b="1">
                          <a:solidFill>
                            <a:srgbClr val="FFFFFF"/>
                          </a:solidFill>
                        </a:rPr>
                        <a:t>emotion recognition children with ASD</a:t>
                      </a:r>
                      <a:endParaRPr sz="1300" b="1">
                        <a:solidFill>
                          <a:srgbClr val="FFFFFF"/>
                        </a:solidFill>
                      </a:endParaRPr>
                    </a:p>
                    <a:p>
                      <a:pPr marL="478155" marR="127635" lvl="0" indent="-34163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>
                          <a:solidFill>
                            <a:srgbClr val="FFFFFF"/>
                          </a:solidFill>
                        </a:rPr>
                        <a:t>         </a:t>
                      </a:r>
                      <a:r>
                        <a:rPr lang="en-US" sz="1600" b="1" u="sng">
                          <a:solidFill>
                            <a:srgbClr val="FF0000"/>
                          </a:solidFill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[4]</a:t>
                      </a:r>
                      <a:endParaRPr sz="1300" b="1">
                        <a:solidFill>
                          <a:srgbClr val="FF0000"/>
                        </a:solidFill>
                      </a:endParaRPr>
                    </a:p>
                  </a:txBody>
                  <a:tcPr marL="0" marR="0" marT="3237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508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b="1">
                        <a:solidFill>
                          <a:srgbClr val="FFFFFF"/>
                        </a:solidFill>
                      </a:endParaRPr>
                    </a:p>
                    <a:p>
                      <a:pPr marL="508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</a:rPr>
                        <a:t>Child-Flourish</a:t>
                      </a:r>
                      <a:endParaRPr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237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5300">
                <a:tc>
                  <a:txBody>
                    <a:bodyPr/>
                    <a:lstStyle/>
                    <a:p>
                      <a:pPr marL="92075" marR="356235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Provides real-time tracking of children's facial expressions to determine their emotional states.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11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486408" marR="0" lvl="0" indent="0" algn="l" rtl="0">
                        <a:lnSpc>
                          <a:spcPct val="11464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latin typeface="Corbel"/>
                          <a:ea typeface="Corbel"/>
                          <a:cs typeface="Corbel"/>
                          <a:sym typeface="Corbel"/>
                        </a:rPr>
                        <a:t>X</a:t>
                      </a:r>
                      <a:endParaRPr sz="2800" u="none" strike="noStrike" cap="non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486408" lvl="0" indent="0" algn="l" rtl="0">
                        <a:lnSpc>
                          <a:spcPct val="11464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800" b="1">
                          <a:latin typeface="Corbel"/>
                          <a:ea typeface="Corbel"/>
                          <a:cs typeface="Corbel"/>
                          <a:sym typeface="Corbel"/>
                        </a:rPr>
                        <a:t> X</a:t>
                      </a:r>
                      <a:endParaRPr sz="2800" u="none" strike="noStrike" cap="non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2800" u="none" strike="noStrike" cap="non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✔</a:t>
                      </a:r>
                      <a:endParaRPr sz="2800" u="none" strike="noStrike" cap="non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L="0" marR="0" marT="2350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2000">
                <a:tc>
                  <a:txBody>
                    <a:bodyPr/>
                    <a:lstStyle/>
                    <a:p>
                      <a:pPr marL="0" marR="22352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Mechanisms to measure children's attentiveness through video monitoring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175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48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800" b="1">
                          <a:latin typeface="Corbel"/>
                          <a:ea typeface="Corbel"/>
                          <a:cs typeface="Corbel"/>
                          <a:sym typeface="Corbel"/>
                        </a:rPr>
                        <a:t>X</a:t>
                      </a:r>
                      <a:endParaRPr sz="2800" u="none" strike="noStrike" cap="non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L="0" marR="0" marT="2350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48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800" b="1">
                          <a:latin typeface="Corbel"/>
                          <a:ea typeface="Corbel"/>
                          <a:cs typeface="Corbel"/>
                          <a:sym typeface="Corbel"/>
                        </a:rPr>
                        <a:t>X</a:t>
                      </a:r>
                      <a:endParaRPr sz="2800" u="none" strike="noStrike" cap="non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L="0" marR="0" marT="2350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2800" u="none" strike="noStrike" cap="non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✔</a:t>
                      </a:r>
                      <a:endParaRPr sz="2800" u="none" strike="noStrike" cap="non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L="0" marR="0" marT="2350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325">
                <a:tc>
                  <a:txBody>
                    <a:bodyPr/>
                    <a:lstStyle/>
                    <a:p>
                      <a:pPr marL="92075" marR="9779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Tracks and evaluates children's facial expressions to determine their emotional states.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237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✔</a:t>
                      </a:r>
                      <a:endParaRPr sz="2800" u="none" strike="noStrike" cap="non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✔</a:t>
                      </a:r>
                      <a:endParaRPr sz="2800" u="none" strike="noStrike" cap="non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2800" u="none" strike="noStrike" cap="non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✔</a:t>
                      </a:r>
                      <a:endParaRPr sz="2800" u="none" strike="noStrike" cap="non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L="0" marR="0" marT="241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6525">
                <a:tc>
                  <a:txBody>
                    <a:bodyPr/>
                    <a:lstStyle/>
                    <a:p>
                      <a:pPr marL="0" marR="267335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Uses scenarios and contexts to evaluate children's facial expressions and emotional responses</a:t>
                      </a:r>
                      <a:endParaRPr sz="1600"/>
                    </a:p>
                  </a:txBody>
                  <a:tcPr marL="0" marR="0" marT="3237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48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800" b="1">
                          <a:latin typeface="Corbel"/>
                          <a:ea typeface="Corbel"/>
                          <a:cs typeface="Corbel"/>
                          <a:sym typeface="Corbel"/>
                        </a:rPr>
                        <a:t>X</a:t>
                      </a:r>
                      <a:endParaRPr sz="2800" u="none" strike="noStrike" cap="non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L="0" marR="0" marT="2477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✔</a:t>
                      </a:r>
                      <a:endParaRPr sz="2800" u="none" strike="noStrike" cap="non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L="0" marR="0" marT="2477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✔</a:t>
                      </a:r>
                      <a:endParaRPr sz="2800" u="none" strike="noStrike" cap="non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L="0" marR="0" marT="2477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37" name="Google Shape;337;p38"/>
          <p:cNvSpPr txBox="1"/>
          <p:nvPr/>
        </p:nvSpPr>
        <p:spPr>
          <a:xfrm>
            <a:off x="587950" y="1600793"/>
            <a:ext cx="3808200" cy="3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u="sng">
                <a:solidFill>
                  <a:srgbClr val="0A5294"/>
                </a:solidFill>
                <a:latin typeface="Calibri"/>
                <a:ea typeface="Calibri"/>
                <a:cs typeface="Calibri"/>
                <a:sym typeface="Calibri"/>
              </a:rPr>
              <a:t>Novelty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sz="215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6870" marR="5080" lvl="0" indent="-35115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300"/>
              <a:buChar char="•"/>
            </a:pPr>
            <a:r>
              <a:rPr lang="en-US" sz="2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Real-Time Emotional Analysis</a:t>
            </a:r>
            <a:endParaRPr sz="22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6870" marR="5080" lvl="0" indent="-35115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300"/>
              <a:buChar char="•"/>
            </a:pPr>
            <a:r>
              <a:rPr lang="en-US" sz="2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Detection of emotion developmental issues.</a:t>
            </a:r>
            <a:endParaRPr sz="22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6870" marR="5080" lvl="0" indent="-35115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300"/>
              <a:buFont typeface="Calibri"/>
              <a:buChar char="•"/>
            </a:pPr>
            <a:r>
              <a:rPr lang="en-US" sz="2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Measurement of Attentiveness.</a:t>
            </a:r>
            <a:endParaRPr sz="22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219709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38"/>
          <p:cNvSpPr/>
          <p:nvPr/>
        </p:nvSpPr>
        <p:spPr>
          <a:xfrm>
            <a:off x="2937824" y="6539182"/>
            <a:ext cx="598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IT21293894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Siriwardana K.D.S.P</a:t>
            </a: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38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07/08/2024</a:t>
            </a:r>
            <a:endParaRPr/>
          </a:p>
        </p:txBody>
      </p:sp>
      <p:pic>
        <p:nvPicPr>
          <p:cNvPr id="340" name="Google Shape;340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373365"/>
            <a:ext cx="2514599" cy="484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"/>
          <p:cNvSpPr/>
          <p:nvPr/>
        </p:nvSpPr>
        <p:spPr>
          <a:xfrm>
            <a:off x="2632435" y="6492874"/>
            <a:ext cx="6816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IT21293894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Siriwardana K.D.S.P</a:t>
            </a: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/>
          </a:p>
        </p:txBody>
      </p:sp>
      <p:sp>
        <p:nvSpPr>
          <p:cNvPr id="347" name="Google Shape;347;p39"/>
          <p:cNvSpPr txBox="1"/>
          <p:nvPr/>
        </p:nvSpPr>
        <p:spPr>
          <a:xfrm>
            <a:off x="620450" y="382625"/>
            <a:ext cx="69549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083762"/>
                </a:solidFill>
                <a:latin typeface="Cambria"/>
                <a:ea typeface="Cambria"/>
                <a:cs typeface="Cambria"/>
                <a:sym typeface="Cambria"/>
              </a:rPr>
              <a:t>Research Questions</a:t>
            </a:r>
            <a:endParaRPr sz="4000" b="1">
              <a:solidFill>
                <a:srgbClr val="08376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48" name="Google Shape;348;p39"/>
          <p:cNvSpPr txBox="1">
            <a:spLocks noGrp="1"/>
          </p:cNvSpPr>
          <p:nvPr>
            <p:ph type="body" idx="1"/>
          </p:nvPr>
        </p:nvSpPr>
        <p:spPr>
          <a:xfrm>
            <a:off x="620450" y="2738688"/>
            <a:ext cx="9196800" cy="20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7195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258"/>
              <a:buFont typeface="Calibri"/>
              <a:buChar char="●"/>
            </a:pPr>
            <a:r>
              <a:rPr lang="en-US" sz="2257">
                <a:solidFill>
                  <a:srgbClr val="002060"/>
                </a:solidFill>
                <a:highlight>
                  <a:schemeClr val="accent1"/>
                </a:highlight>
                <a:latin typeface="Calibri"/>
                <a:ea typeface="Calibri"/>
                <a:cs typeface="Calibri"/>
                <a:sym typeface="Calibri"/>
              </a:rPr>
              <a:t>How can we overcome the difficulty in early identification of Autism Spectrum Disorder (ASD) in children?</a:t>
            </a:r>
            <a:endParaRPr sz="2257">
              <a:solidFill>
                <a:srgbClr val="002060"/>
              </a:solidFill>
              <a:highlight>
                <a:schemeClr val="accen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257">
              <a:solidFill>
                <a:srgbClr val="002060"/>
              </a:solidFill>
              <a:highlight>
                <a:schemeClr val="accen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1951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2060"/>
              </a:buClr>
              <a:buSzPts val="2258"/>
              <a:buFont typeface="Calibri"/>
              <a:buChar char="●"/>
            </a:pPr>
            <a:r>
              <a:rPr lang="en-US" sz="2257">
                <a:solidFill>
                  <a:srgbClr val="002060"/>
                </a:solidFill>
                <a:highlight>
                  <a:schemeClr val="accent1"/>
                </a:highlight>
                <a:latin typeface="Calibri"/>
                <a:ea typeface="Calibri"/>
                <a:cs typeface="Calibri"/>
                <a:sym typeface="Calibri"/>
              </a:rPr>
              <a:t>What are the challenges in effectively measuring and monitoring children's attentiveness?</a:t>
            </a:r>
            <a:endParaRPr sz="2257">
              <a:solidFill>
                <a:srgbClr val="002060"/>
              </a:solidFill>
              <a:highlight>
                <a:schemeClr val="accen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257">
              <a:solidFill>
                <a:srgbClr val="002060"/>
              </a:solidFill>
              <a:highlight>
                <a:schemeClr val="accen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1951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2060"/>
              </a:buClr>
              <a:buSzPts val="2258"/>
              <a:buFont typeface="Calibri"/>
              <a:buChar char="●"/>
            </a:pPr>
            <a:r>
              <a:rPr lang="en-US" sz="2257">
                <a:solidFill>
                  <a:srgbClr val="002060"/>
                </a:solidFill>
                <a:highlight>
                  <a:schemeClr val="accent1"/>
                </a:highlight>
                <a:latin typeface="Calibri"/>
                <a:ea typeface="Calibri"/>
                <a:cs typeface="Calibri"/>
                <a:sym typeface="Calibri"/>
              </a:rPr>
              <a:t>How can we gather comprehensive data from parents regarding children's developmental milestones?</a:t>
            </a:r>
            <a:endParaRPr sz="2257">
              <a:solidFill>
                <a:srgbClr val="002060"/>
              </a:solidFill>
              <a:highlight>
                <a:schemeClr val="accen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57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SzPts val="852"/>
              <a:buNone/>
            </a:pPr>
            <a:endParaRPr sz="2257">
              <a:highlight>
                <a:srgbClr val="FFFF00"/>
              </a:highlight>
            </a:endParaRPr>
          </a:p>
        </p:txBody>
      </p:sp>
      <p:sp>
        <p:nvSpPr>
          <p:cNvPr id="349" name="Google Shape;349;p39"/>
          <p:cNvSpPr txBox="1">
            <a:spLocks noGrp="1"/>
          </p:cNvSpPr>
          <p:nvPr>
            <p:ph type="ftr" idx="11"/>
          </p:nvPr>
        </p:nvSpPr>
        <p:spPr>
          <a:xfrm>
            <a:off x="10368150" y="6577350"/>
            <a:ext cx="1112100" cy="2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07/08/2024            </a:t>
            </a:r>
            <a:r>
              <a:rPr lang="en-US" sz="1400"/>
              <a:t>  </a:t>
            </a:r>
            <a:endParaRPr sz="1400"/>
          </a:p>
        </p:txBody>
      </p:sp>
      <p:pic>
        <p:nvPicPr>
          <p:cNvPr id="350" name="Google Shape;35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373365"/>
            <a:ext cx="2514599" cy="484631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9"/>
          <p:cNvSpPr txBox="1"/>
          <p:nvPr/>
        </p:nvSpPr>
        <p:spPr>
          <a:xfrm>
            <a:off x="11587550" y="6167850"/>
            <a:ext cx="52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                             </a:t>
            </a:r>
            <a:endParaRPr/>
          </a:p>
        </p:txBody>
      </p:sp>
      <p:pic>
        <p:nvPicPr>
          <p:cNvPr id="352" name="Google Shape;352;p39" descr="A picture containing pers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4076" y="4615550"/>
            <a:ext cx="2417926" cy="167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9"/>
          <p:cNvSpPr txBox="1">
            <a:spLocks noGrp="1"/>
          </p:cNvSpPr>
          <p:nvPr>
            <p:ph type="sldNum" idx="12"/>
          </p:nvPr>
        </p:nvSpPr>
        <p:spPr>
          <a:xfrm>
            <a:off x="11491214" y="6564255"/>
            <a:ext cx="2838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0"/>
          <p:cNvSpPr txBox="1">
            <a:spLocks noGrp="1"/>
          </p:cNvSpPr>
          <p:nvPr>
            <p:ph type="title"/>
          </p:nvPr>
        </p:nvSpPr>
        <p:spPr>
          <a:xfrm>
            <a:off x="798395" y="130876"/>
            <a:ext cx="24510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Objectives</a:t>
            </a:r>
            <a:endParaRPr/>
          </a:p>
        </p:txBody>
      </p:sp>
      <p:sp>
        <p:nvSpPr>
          <p:cNvPr id="359" name="Google Shape;359;p40"/>
          <p:cNvSpPr txBox="1"/>
          <p:nvPr/>
        </p:nvSpPr>
        <p:spPr>
          <a:xfrm>
            <a:off x="5338317" y="6533307"/>
            <a:ext cx="984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</a:t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60" name="Google Shape;360;p40"/>
          <p:cNvSpPr txBox="1">
            <a:spLocks noGrp="1"/>
          </p:cNvSpPr>
          <p:nvPr>
            <p:ph type="sldNum" idx="12"/>
          </p:nvPr>
        </p:nvSpPr>
        <p:spPr>
          <a:xfrm>
            <a:off x="11491214" y="6564255"/>
            <a:ext cx="2838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361" name="Google Shape;361;p40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9873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07/08/2024</a:t>
            </a:r>
            <a:endParaRPr/>
          </a:p>
        </p:txBody>
      </p:sp>
      <p:sp>
        <p:nvSpPr>
          <p:cNvPr id="362" name="Google Shape;362;p40"/>
          <p:cNvSpPr txBox="1"/>
          <p:nvPr/>
        </p:nvSpPr>
        <p:spPr>
          <a:xfrm>
            <a:off x="798395" y="1068379"/>
            <a:ext cx="8863200" cy="49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Main Objective</a:t>
            </a:r>
            <a:endParaRPr sz="24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sz="215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6870" marR="0" lvl="0" indent="-3575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Early detection and intervention of Autism Spectrum Disorder (ASD), by analyzing children's facial expressions and attentiveness.</a:t>
            </a:r>
            <a:endParaRPr sz="24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58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Sub Objective</a:t>
            </a:r>
            <a:endParaRPr sz="24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sz="215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6870" marR="0" lvl="0" indent="-35750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Real-time Emotional Analysis.</a:t>
            </a:r>
            <a:endParaRPr sz="24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6870" marR="0" lvl="0" indent="-35750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Attentiveness Measurement.</a:t>
            </a:r>
            <a:endParaRPr sz="24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6870" marR="0" lvl="0" indent="-35750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Comprehensive Parental Questionnaires.</a:t>
            </a:r>
            <a:endParaRPr sz="24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6870" marR="0" lvl="0" indent="-35750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ASD Risk Probability Assessment.</a:t>
            </a:r>
            <a:endParaRPr sz="24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6870" marR="0" lvl="0" indent="-35750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Enhanced Diagnostic Support.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40"/>
          <p:cNvSpPr/>
          <p:nvPr/>
        </p:nvSpPr>
        <p:spPr>
          <a:xfrm>
            <a:off x="2937824" y="6539182"/>
            <a:ext cx="598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IT21293894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Siriwardana K.D.S.P</a:t>
            </a: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4" name="Google Shape;364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373365"/>
            <a:ext cx="2514599" cy="484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0" descr="A picture containing LEGO, to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29051" y="2932776"/>
            <a:ext cx="2373726" cy="237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1"/>
          <p:cNvSpPr txBox="1">
            <a:spLocks noGrp="1"/>
          </p:cNvSpPr>
          <p:nvPr>
            <p:ph type="title"/>
          </p:nvPr>
        </p:nvSpPr>
        <p:spPr>
          <a:xfrm>
            <a:off x="756615" y="324104"/>
            <a:ext cx="50907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System Diagram</a:t>
            </a:r>
            <a:endParaRPr/>
          </a:p>
        </p:txBody>
      </p:sp>
      <p:sp>
        <p:nvSpPr>
          <p:cNvPr id="371" name="Google Shape;371;p41"/>
          <p:cNvSpPr txBox="1">
            <a:spLocks noGrp="1"/>
          </p:cNvSpPr>
          <p:nvPr>
            <p:ph type="sldNum" idx="12"/>
          </p:nvPr>
        </p:nvSpPr>
        <p:spPr>
          <a:xfrm>
            <a:off x="11491214" y="6564255"/>
            <a:ext cx="2838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372" name="Google Shape;372;p41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9585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07/08/2024</a:t>
            </a:r>
            <a:endParaRPr/>
          </a:p>
        </p:txBody>
      </p:sp>
      <p:sp>
        <p:nvSpPr>
          <p:cNvPr id="373" name="Google Shape;373;p41"/>
          <p:cNvSpPr/>
          <p:nvPr/>
        </p:nvSpPr>
        <p:spPr>
          <a:xfrm>
            <a:off x="2937824" y="6539182"/>
            <a:ext cx="598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IT21293894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Siriwardana K.D.S.P</a:t>
            </a: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4" name="Google Shape;37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373365"/>
            <a:ext cx="2514599" cy="484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0825" y="1111400"/>
            <a:ext cx="9583801" cy="481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2"/>
          <p:cNvSpPr txBox="1">
            <a:spLocks noGrp="1"/>
          </p:cNvSpPr>
          <p:nvPr>
            <p:ph type="title"/>
          </p:nvPr>
        </p:nvSpPr>
        <p:spPr>
          <a:xfrm>
            <a:off x="585375" y="320775"/>
            <a:ext cx="3714000" cy="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Technologies</a:t>
            </a:r>
            <a:endParaRPr/>
          </a:p>
        </p:txBody>
      </p:sp>
      <p:sp>
        <p:nvSpPr>
          <p:cNvPr id="381" name="Google Shape;381;p42"/>
          <p:cNvSpPr txBox="1"/>
          <p:nvPr/>
        </p:nvSpPr>
        <p:spPr>
          <a:xfrm>
            <a:off x="585375" y="1616925"/>
            <a:ext cx="5524200" cy="31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Font typeface="Calibri"/>
              <a:buChar char="•"/>
            </a:pPr>
            <a:r>
              <a:rPr lang="en-US" sz="2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React </a:t>
            </a:r>
            <a:endParaRPr sz="26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Font typeface="Calibri"/>
              <a:buChar char="•"/>
            </a:pPr>
            <a:r>
              <a:rPr lang="en-US" sz="2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MongoDB</a:t>
            </a:r>
            <a:endParaRPr sz="26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Font typeface="Calibri"/>
              <a:buChar char="•"/>
            </a:pPr>
            <a:r>
              <a:rPr lang="en-US" sz="2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Node JS</a:t>
            </a:r>
            <a:endParaRPr sz="26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5"/>
              </a:spcBef>
              <a:spcAft>
                <a:spcPts val="0"/>
              </a:spcAft>
              <a:buClr>
                <a:srgbClr val="002060"/>
              </a:buClr>
              <a:buSzPts val="2600"/>
              <a:buFont typeface="Calibri"/>
              <a:buChar char="•"/>
            </a:pPr>
            <a:r>
              <a:rPr lang="en-US" sz="2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endParaRPr sz="26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5"/>
              </a:spcBef>
              <a:spcAft>
                <a:spcPts val="0"/>
              </a:spcAft>
              <a:buClr>
                <a:srgbClr val="002060"/>
              </a:buClr>
              <a:buSzPts val="2600"/>
              <a:buFont typeface="Calibri"/>
              <a:buChar char="•"/>
            </a:pPr>
            <a:r>
              <a:rPr lang="en-US" sz="2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TensorFlow</a:t>
            </a:r>
            <a:endParaRPr sz="26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Font typeface="Calibri"/>
              <a:buChar char="•"/>
            </a:pPr>
            <a:r>
              <a:rPr lang="en-US" sz="2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Flask</a:t>
            </a:r>
            <a:endParaRPr sz="26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Font typeface="Calibri"/>
              <a:buChar char="•"/>
            </a:pPr>
            <a:r>
              <a:rPr lang="en-US" sz="2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OpenCV</a:t>
            </a:r>
            <a:endParaRPr sz="2600">
              <a:solidFill>
                <a:srgbClr val="0A52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2" name="Google Shape;382;p42"/>
          <p:cNvGrpSpPr/>
          <p:nvPr/>
        </p:nvGrpSpPr>
        <p:grpSpPr>
          <a:xfrm>
            <a:off x="5942113" y="2182929"/>
            <a:ext cx="4426025" cy="1217923"/>
            <a:chOff x="8308847" y="5237741"/>
            <a:chExt cx="3714043" cy="1217923"/>
          </a:xfrm>
        </p:grpSpPr>
        <p:pic>
          <p:nvPicPr>
            <p:cNvPr id="383" name="Google Shape;383;p4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08847" y="5617464"/>
              <a:ext cx="1368552" cy="83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4" name="Google Shape;384;p4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126923" y="5237741"/>
              <a:ext cx="1895967" cy="5039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5" name="Google Shape;385;p42"/>
          <p:cNvSpPr txBox="1"/>
          <p:nvPr/>
        </p:nvSpPr>
        <p:spPr>
          <a:xfrm>
            <a:off x="5338317" y="6533307"/>
            <a:ext cx="984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</a:t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86" name="Google Shape;386;p42"/>
          <p:cNvSpPr txBox="1">
            <a:spLocks noGrp="1"/>
          </p:cNvSpPr>
          <p:nvPr>
            <p:ph type="sldNum" idx="12"/>
          </p:nvPr>
        </p:nvSpPr>
        <p:spPr>
          <a:xfrm>
            <a:off x="11491214" y="6564255"/>
            <a:ext cx="2838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387" name="Google Shape;387;p42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0791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07/08/2024</a:t>
            </a:r>
            <a:endParaRPr/>
          </a:p>
        </p:txBody>
      </p:sp>
      <p:sp>
        <p:nvSpPr>
          <p:cNvPr id="388" name="Google Shape;388;p42"/>
          <p:cNvSpPr/>
          <p:nvPr/>
        </p:nvSpPr>
        <p:spPr>
          <a:xfrm>
            <a:off x="2937824" y="6539182"/>
            <a:ext cx="598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IT21293894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Siriwardana K.D.S.P</a:t>
            </a: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9" name="Google Shape;389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373365"/>
            <a:ext cx="2514599" cy="484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04514" y="3001414"/>
            <a:ext cx="255270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72282" y="521275"/>
            <a:ext cx="1693318" cy="136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81813" y="888425"/>
            <a:ext cx="1895975" cy="627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79950" y="3867287"/>
            <a:ext cx="1693325" cy="1626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16525" y="3709987"/>
            <a:ext cx="1123200" cy="1446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3"/>
          <p:cNvSpPr txBox="1">
            <a:spLocks noGrp="1"/>
          </p:cNvSpPr>
          <p:nvPr>
            <p:ph type="title"/>
          </p:nvPr>
        </p:nvSpPr>
        <p:spPr>
          <a:xfrm>
            <a:off x="485245" y="32026"/>
            <a:ext cx="50661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Requirements </a:t>
            </a:r>
            <a:endParaRPr/>
          </a:p>
        </p:txBody>
      </p:sp>
      <p:sp>
        <p:nvSpPr>
          <p:cNvPr id="400" name="Google Shape;400;p43"/>
          <p:cNvSpPr txBox="1">
            <a:spLocks noGrp="1"/>
          </p:cNvSpPr>
          <p:nvPr>
            <p:ph type="sldNum" idx="12"/>
          </p:nvPr>
        </p:nvSpPr>
        <p:spPr>
          <a:xfrm>
            <a:off x="11491214" y="6564255"/>
            <a:ext cx="2838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401" name="Google Shape;401;p43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0308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07/08/2024</a:t>
            </a:r>
            <a:endParaRPr/>
          </a:p>
        </p:txBody>
      </p:sp>
      <p:sp>
        <p:nvSpPr>
          <p:cNvPr id="402" name="Google Shape;402;p43"/>
          <p:cNvSpPr txBox="1"/>
          <p:nvPr/>
        </p:nvSpPr>
        <p:spPr>
          <a:xfrm>
            <a:off x="7677900" y="1531950"/>
            <a:ext cx="43320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0A5294"/>
                </a:solidFill>
                <a:latin typeface="Calibri"/>
                <a:ea typeface="Calibri"/>
                <a:cs typeface="Calibri"/>
                <a:sym typeface="Calibri"/>
              </a:rPr>
              <a:t>Non-functional requirements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None/>
            </a:pPr>
            <a:endParaRPr sz="3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27100" marR="0" lvl="0" indent="-44513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Font typeface="Noto Sans Symbols"/>
              <a:buChar char="▪"/>
            </a:pPr>
            <a:r>
              <a:rPr lang="en-US" sz="2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Performance</a:t>
            </a:r>
            <a:endParaRPr sz="26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27100" marR="0" lvl="0" indent="-44513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Font typeface="Calibri"/>
              <a:buChar char="▪"/>
            </a:pPr>
            <a:r>
              <a:rPr lang="en-US" sz="2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Accuracy </a:t>
            </a:r>
            <a:endParaRPr sz="26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27100" marR="0" lvl="0" indent="-44513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Font typeface="Calibri"/>
              <a:buChar char="▪"/>
            </a:pPr>
            <a:r>
              <a:rPr lang="en-US" sz="2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Usability</a:t>
            </a:r>
            <a:endParaRPr sz="26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27100" marR="0" lvl="0" indent="-44513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Font typeface="Calibri"/>
              <a:buChar char="▪"/>
            </a:pPr>
            <a:r>
              <a:rPr lang="en-US" sz="2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Data Security and Privacy</a:t>
            </a:r>
            <a:endParaRPr sz="26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27100" marR="0" lvl="0" indent="-44513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Font typeface="Calibri"/>
              <a:buChar char="▪"/>
            </a:pPr>
            <a:r>
              <a:rPr lang="en-US" sz="2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Scalability </a:t>
            </a:r>
            <a:endParaRPr sz="26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27100" marR="0" lvl="0" indent="-44513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Font typeface="Calibri"/>
              <a:buChar char="▪"/>
            </a:pPr>
            <a:r>
              <a:rPr lang="en-US" sz="2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Reliability</a:t>
            </a:r>
            <a:endParaRPr sz="26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43"/>
          <p:cNvSpPr txBox="1"/>
          <p:nvPr/>
        </p:nvSpPr>
        <p:spPr>
          <a:xfrm>
            <a:off x="485250" y="1218800"/>
            <a:ext cx="6360300" cy="46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0A5294"/>
                </a:solidFill>
                <a:latin typeface="Calibri"/>
                <a:ea typeface="Calibri"/>
                <a:cs typeface="Calibri"/>
                <a:sym typeface="Calibri"/>
              </a:rPr>
              <a:t>Functional requirements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300"/>
              <a:buFont typeface="Calibri"/>
              <a:buChar char="▪"/>
            </a:pPr>
            <a:r>
              <a:rPr lang="en-US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Track and evaluate children's facial expressions.</a:t>
            </a:r>
            <a:endParaRPr sz="24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Calibri"/>
              <a:buChar char="▪"/>
            </a:pPr>
            <a:r>
              <a:rPr lang="en-US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Identify potential emotional development issue.</a:t>
            </a:r>
            <a:endParaRPr sz="24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Calibri"/>
              <a:buChar char="▪"/>
            </a:pPr>
            <a:r>
              <a:rPr lang="en-US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Monitor children's attentiveness and engagement.</a:t>
            </a:r>
            <a:endParaRPr sz="24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Calibri"/>
              <a:buChar char="▪"/>
            </a:pPr>
            <a:r>
              <a:rPr lang="en-US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Gather detailed insights into children's developmental milestones.</a:t>
            </a:r>
            <a:endParaRPr sz="24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Calibri"/>
              <a:buChar char="▪"/>
            </a:pPr>
            <a:r>
              <a:rPr lang="en-US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Provide a probability score for the likelihood of autism spectrum disorder (ASD) </a:t>
            </a:r>
            <a:endParaRPr sz="24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4" name="Google Shape;404;p43"/>
          <p:cNvPicPr preferRelativeResize="0"/>
          <p:nvPr/>
        </p:nvPicPr>
        <p:blipFill rotWithShape="1">
          <a:blip r:embed="rId3">
            <a:alphaModFix/>
          </a:blip>
          <a:srcRect l="28759" b="4297"/>
          <a:stretch/>
        </p:blipFill>
        <p:spPr>
          <a:xfrm>
            <a:off x="7248700" y="574937"/>
            <a:ext cx="135700" cy="5708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405" name="Google Shape;405;p43"/>
          <p:cNvSpPr/>
          <p:nvPr/>
        </p:nvSpPr>
        <p:spPr>
          <a:xfrm>
            <a:off x="2937824" y="6539182"/>
            <a:ext cx="598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IT21293894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Siriwardana K.D.S.P</a:t>
            </a: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6" name="Google Shape;406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373365"/>
            <a:ext cx="2514599" cy="484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3" descr="A picture containing text, vector graphics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07875" y="0"/>
            <a:ext cx="1384124" cy="138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4"/>
          <p:cNvSpPr txBox="1"/>
          <p:nvPr/>
        </p:nvSpPr>
        <p:spPr>
          <a:xfrm>
            <a:off x="223350" y="168025"/>
            <a:ext cx="69039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083762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4000" b="1">
                <a:solidFill>
                  <a:srgbClr val="083762"/>
                </a:solidFill>
              </a:rPr>
              <a:t>ork</a:t>
            </a:r>
            <a:r>
              <a:rPr lang="en-US" sz="4000" b="1">
                <a:solidFill>
                  <a:srgbClr val="083762"/>
                </a:solidFill>
                <a:latin typeface="Arial"/>
                <a:ea typeface="Arial"/>
                <a:cs typeface="Arial"/>
                <a:sym typeface="Arial"/>
              </a:rPr>
              <a:t> B</a:t>
            </a:r>
            <a:r>
              <a:rPr lang="en-US" sz="4000" b="1">
                <a:solidFill>
                  <a:srgbClr val="083762"/>
                </a:solidFill>
              </a:rPr>
              <a:t>reakdown</a:t>
            </a:r>
            <a:r>
              <a:rPr lang="en-US" sz="4000" b="1">
                <a:solidFill>
                  <a:srgbClr val="083762"/>
                </a:solidFill>
                <a:latin typeface="Arial"/>
                <a:ea typeface="Arial"/>
                <a:cs typeface="Arial"/>
                <a:sym typeface="Arial"/>
              </a:rPr>
              <a:t> S</a:t>
            </a:r>
            <a:r>
              <a:rPr lang="en-US" sz="4000" b="1">
                <a:solidFill>
                  <a:srgbClr val="083762"/>
                </a:solidFill>
              </a:rPr>
              <a:t>tructure</a:t>
            </a:r>
            <a:endParaRPr>
              <a:solidFill>
                <a:srgbClr val="083762"/>
              </a:solidFill>
            </a:endParaRPr>
          </a:p>
        </p:txBody>
      </p:sp>
      <p:sp>
        <p:nvSpPr>
          <p:cNvPr id="413" name="Google Shape;413;p44"/>
          <p:cNvSpPr/>
          <p:nvPr/>
        </p:nvSpPr>
        <p:spPr>
          <a:xfrm>
            <a:off x="2937824" y="6539182"/>
            <a:ext cx="598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IT21293894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Siriwardana K.D.S.P</a:t>
            </a: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4" name="Google Shape;41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7025"/>
            <a:ext cx="11887202" cy="5073469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4"/>
          <p:cNvSpPr txBox="1">
            <a:spLocks noGrp="1"/>
          </p:cNvSpPr>
          <p:nvPr>
            <p:ph type="ftr" idx="11"/>
          </p:nvPr>
        </p:nvSpPr>
        <p:spPr>
          <a:xfrm>
            <a:off x="10368150" y="6577350"/>
            <a:ext cx="11589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07/08/2024              </a:t>
            </a:r>
            <a:endParaRPr sz="1400"/>
          </a:p>
        </p:txBody>
      </p:sp>
      <p:pic>
        <p:nvPicPr>
          <p:cNvPr id="416" name="Google Shape;416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373365"/>
            <a:ext cx="2514599" cy="484631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4"/>
          <p:cNvSpPr txBox="1">
            <a:spLocks noGrp="1"/>
          </p:cNvSpPr>
          <p:nvPr>
            <p:ph type="sldNum" idx="12"/>
          </p:nvPr>
        </p:nvSpPr>
        <p:spPr>
          <a:xfrm>
            <a:off x="11491214" y="6564255"/>
            <a:ext cx="2838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923651" y="506100"/>
            <a:ext cx="37767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Background</a:t>
            </a:r>
            <a:endParaRPr/>
          </a:p>
        </p:txBody>
      </p:sp>
      <p:sp>
        <p:nvSpPr>
          <p:cNvPr id="118" name="Google Shape;118;p18"/>
          <p:cNvSpPr txBox="1"/>
          <p:nvPr/>
        </p:nvSpPr>
        <p:spPr>
          <a:xfrm>
            <a:off x="923650" y="1620350"/>
            <a:ext cx="10009800" cy="3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57175" rIns="0" bIns="0" anchor="t" anchorCtr="0">
            <a:spAutoFit/>
          </a:bodyPr>
          <a:lstStyle/>
          <a:p>
            <a:pPr marL="356870" marR="0" lvl="0" indent="-2940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In Sri Lanka, parents face difficulties balancing work responsibilities with the time required for their children’s early education and development.</a:t>
            </a:r>
            <a:endParaRPr sz="24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6870" marR="0" lvl="0" indent="-294005" algn="l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The need for improved methods to identify and support children with Autism Spectrum Disorder (ASD) and ADHD.</a:t>
            </a:r>
            <a:endParaRPr sz="24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6870" marR="0" lvl="0" indent="-294005" algn="l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There is a growing recognition of the need for innovative educational tools that enhance literacy and cognitive development.</a:t>
            </a:r>
            <a:endParaRPr sz="24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6870" marR="0" lvl="0" indent="-294005" algn="l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Sri Lankan parents would benefit from flexible, adaptive educational solutions that address both developmental and educational needs.</a:t>
            </a:r>
            <a:endParaRPr sz="24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11491214" y="6564255"/>
            <a:ext cx="2838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373365"/>
            <a:ext cx="2514599" cy="48463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07/08/2024</a:t>
            </a:r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02250" y="0"/>
            <a:ext cx="2089749" cy="185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5"/>
          <p:cNvSpPr txBox="1">
            <a:spLocks noGrp="1"/>
          </p:cNvSpPr>
          <p:nvPr>
            <p:ph type="sldNum" idx="12"/>
          </p:nvPr>
        </p:nvSpPr>
        <p:spPr>
          <a:xfrm>
            <a:off x="11491214" y="6564255"/>
            <a:ext cx="2838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423" name="Google Shape;423;p45"/>
          <p:cNvSpPr/>
          <p:nvPr/>
        </p:nvSpPr>
        <p:spPr>
          <a:xfrm>
            <a:off x="2937824" y="6539182"/>
            <a:ext cx="598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IT21293894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Siriwardana K.D.S.P</a:t>
            </a: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45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07/08/2024</a:t>
            </a:r>
            <a:endParaRPr/>
          </a:p>
        </p:txBody>
      </p:sp>
      <p:sp>
        <p:nvSpPr>
          <p:cNvPr id="425" name="Google Shape;425;p45"/>
          <p:cNvSpPr txBox="1"/>
          <p:nvPr/>
        </p:nvSpPr>
        <p:spPr>
          <a:xfrm>
            <a:off x="-231725" y="152400"/>
            <a:ext cx="45630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083762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sz="4000" b="1">
                <a:solidFill>
                  <a:srgbClr val="083762"/>
                </a:solidFill>
              </a:rPr>
              <a:t>antt</a:t>
            </a:r>
            <a:r>
              <a:rPr lang="en-US" sz="4000" b="1">
                <a:solidFill>
                  <a:srgbClr val="083762"/>
                </a:solidFill>
                <a:latin typeface="Arial"/>
                <a:ea typeface="Arial"/>
                <a:cs typeface="Arial"/>
                <a:sym typeface="Arial"/>
              </a:rPr>
              <a:t> C</a:t>
            </a:r>
            <a:r>
              <a:rPr lang="en-US" sz="4000" b="1">
                <a:solidFill>
                  <a:srgbClr val="083762"/>
                </a:solidFill>
              </a:rPr>
              <a:t>hart</a:t>
            </a:r>
            <a:endParaRPr>
              <a:solidFill>
                <a:srgbClr val="083762"/>
              </a:solidFill>
            </a:endParaRPr>
          </a:p>
        </p:txBody>
      </p:sp>
      <p:pic>
        <p:nvPicPr>
          <p:cNvPr id="426" name="Google Shape;42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3775" y="839300"/>
            <a:ext cx="9723275" cy="546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373365"/>
            <a:ext cx="2514599" cy="484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373365"/>
            <a:ext cx="2514599" cy="484631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6"/>
          <p:cNvSpPr/>
          <p:nvPr/>
        </p:nvSpPr>
        <p:spPr>
          <a:xfrm>
            <a:off x="0" y="6483096"/>
            <a:ext cx="12192000" cy="375284"/>
          </a:xfrm>
          <a:custGeom>
            <a:avLst/>
            <a:gdLst/>
            <a:ahLst/>
            <a:cxnLst/>
            <a:rect l="l" t="t" r="r" b="b"/>
            <a:pathLst>
              <a:path w="12192000" h="375284" extrusionOk="0">
                <a:moveTo>
                  <a:pt x="12192000" y="374904"/>
                </a:moveTo>
                <a:lnTo>
                  <a:pt x="7652004" y="0"/>
                </a:lnTo>
                <a:lnTo>
                  <a:pt x="0" y="374904"/>
                </a:lnTo>
                <a:lnTo>
                  <a:pt x="12192000" y="374904"/>
                </a:lnTo>
                <a:close/>
              </a:path>
            </a:pathLst>
          </a:custGeom>
          <a:solidFill>
            <a:srgbClr val="FFFFFF">
              <a:alpha val="1961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46"/>
          <p:cNvSpPr txBox="1">
            <a:spLocks noGrp="1"/>
          </p:cNvSpPr>
          <p:nvPr>
            <p:ph type="title"/>
          </p:nvPr>
        </p:nvSpPr>
        <p:spPr>
          <a:xfrm>
            <a:off x="923645" y="329976"/>
            <a:ext cx="3225568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References</a:t>
            </a:r>
            <a:endParaRPr dirty="0"/>
          </a:p>
        </p:txBody>
      </p:sp>
      <p:sp>
        <p:nvSpPr>
          <p:cNvPr id="435" name="Google Shape;435;p46"/>
          <p:cNvSpPr txBox="1"/>
          <p:nvPr/>
        </p:nvSpPr>
        <p:spPr>
          <a:xfrm>
            <a:off x="923650" y="1519776"/>
            <a:ext cx="10600200" cy="4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2200" b="1">
                <a:solidFill>
                  <a:srgbClr val="002060"/>
                </a:solidFill>
              </a:rPr>
              <a:t>[3] </a:t>
            </a:r>
            <a:r>
              <a:rPr lang="en-US" sz="2200">
                <a:solidFill>
                  <a:srgbClr val="002060"/>
                </a:solidFill>
              </a:rPr>
              <a:t>T. Guha, Z. Yang, A. Ramakrishna, R. B. Grossman, D. Hedley, S. Lee, and S. S. Narayanan, "On quantifying facial expression-related atypicality of children with autism spectrum disorder," in Proc. 2nd Int. Conf. Remote Sensing, Environment and Transportation Engineering, 19-24 April 2015.</a:t>
            </a:r>
            <a:endParaRPr sz="2200">
              <a:solidFill>
                <a:srgbClr val="00206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2200">
              <a:solidFill>
                <a:srgbClr val="00206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-US" sz="2200" b="1">
                <a:solidFill>
                  <a:srgbClr val="002060"/>
                </a:solidFill>
              </a:rPr>
              <a:t>[4]</a:t>
            </a:r>
            <a:r>
              <a:rPr lang="en-US" sz="2200">
                <a:solidFill>
                  <a:srgbClr val="002060"/>
                </a:solidFill>
              </a:rPr>
              <a:t> E. Nagy, L. Prentice, and T. Wakeling, "Atypical facial emotion recognition in children with autism spectrum disorders: Exploratory analysis on the role of task demands," Psychology, School of Social Sciences, The University of Dundee, UK.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6" name="Google Shape;436;p46"/>
          <p:cNvSpPr/>
          <p:nvPr/>
        </p:nvSpPr>
        <p:spPr>
          <a:xfrm>
            <a:off x="2937824" y="6539182"/>
            <a:ext cx="598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IT21293894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Siriwardana K.D.S.P</a:t>
            </a: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46"/>
          <p:cNvSpPr txBox="1">
            <a:spLocks noGrp="1"/>
          </p:cNvSpPr>
          <p:nvPr>
            <p:ph type="ftr" idx="11"/>
          </p:nvPr>
        </p:nvSpPr>
        <p:spPr>
          <a:xfrm>
            <a:off x="10368150" y="6577350"/>
            <a:ext cx="10806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07/08/2024             </a:t>
            </a:r>
            <a:endParaRPr sz="1400"/>
          </a:p>
        </p:txBody>
      </p:sp>
      <p:pic>
        <p:nvPicPr>
          <p:cNvPr id="438" name="Google Shape;438;p46" descr="A picture containing text, vector graphic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33475" y="0"/>
            <a:ext cx="1658525" cy="165852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6"/>
          <p:cNvSpPr txBox="1">
            <a:spLocks noGrp="1"/>
          </p:cNvSpPr>
          <p:nvPr>
            <p:ph type="sldNum" idx="12"/>
          </p:nvPr>
        </p:nvSpPr>
        <p:spPr>
          <a:xfrm>
            <a:off x="11491214" y="6564255"/>
            <a:ext cx="2838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7"/>
          <p:cNvSpPr txBox="1">
            <a:spLocks noGrp="1"/>
          </p:cNvSpPr>
          <p:nvPr>
            <p:ph type="title"/>
          </p:nvPr>
        </p:nvSpPr>
        <p:spPr>
          <a:xfrm>
            <a:off x="251900" y="902325"/>
            <a:ext cx="4684800" cy="20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888888"/>
                </a:solidFill>
              </a:rPr>
              <a:t>Component 3</a:t>
            </a:r>
            <a:r>
              <a:rPr lang="en-US" sz="3200" b="1">
                <a:solidFill>
                  <a:srgbClr val="002060"/>
                </a:solidFill>
              </a:rPr>
              <a:t>    </a:t>
            </a:r>
            <a:endParaRPr sz="3200" b="1">
              <a:solidFill>
                <a:srgbClr val="00206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endParaRPr sz="3200" b="1">
              <a:solidFill>
                <a:srgbClr val="00206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endParaRPr sz="3200" b="1">
              <a:solidFill>
                <a:srgbClr val="00206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rgbClr val="002060"/>
                </a:solidFill>
              </a:rPr>
              <a:t>Interactive Narrative Builder (StoryCraft)</a:t>
            </a:r>
            <a:br>
              <a:rPr lang="en-US" sz="3200" b="1">
                <a:solidFill>
                  <a:srgbClr val="002060"/>
                </a:solidFill>
              </a:rPr>
            </a:br>
            <a:endParaRPr sz="3200" b="1">
              <a:solidFill>
                <a:srgbClr val="002060"/>
              </a:solidFill>
            </a:endParaRPr>
          </a:p>
        </p:txBody>
      </p:sp>
      <p:sp>
        <p:nvSpPr>
          <p:cNvPr id="445" name="Google Shape;445;p47"/>
          <p:cNvSpPr txBox="1">
            <a:spLocks noGrp="1"/>
          </p:cNvSpPr>
          <p:nvPr>
            <p:ph type="body" idx="1"/>
          </p:nvPr>
        </p:nvSpPr>
        <p:spPr>
          <a:xfrm>
            <a:off x="251891" y="4655690"/>
            <a:ext cx="3984900" cy="21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404"/>
              </a:buClr>
              <a:buSzPts val="2800"/>
              <a:buNone/>
            </a:pPr>
            <a:r>
              <a:rPr lang="en-US" b="1" i="1">
                <a:solidFill>
                  <a:srgbClr val="0A0404"/>
                </a:solidFill>
                <a:latin typeface="Calibri"/>
                <a:ea typeface="Calibri"/>
                <a:cs typeface="Calibri"/>
                <a:sym typeface="Calibri"/>
              </a:rPr>
              <a:t>IT21302626</a:t>
            </a:r>
            <a:endParaRPr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0404"/>
              </a:buClr>
              <a:buSzPts val="2800"/>
              <a:buNone/>
            </a:pPr>
            <a:r>
              <a:rPr lang="en-US" b="1" i="1">
                <a:solidFill>
                  <a:srgbClr val="0A0404"/>
                </a:solidFill>
                <a:latin typeface="Calibri"/>
                <a:ea typeface="Calibri"/>
                <a:cs typeface="Calibri"/>
                <a:sym typeface="Calibri"/>
              </a:rPr>
              <a:t>Prasadi P.G.K.R</a:t>
            </a:r>
            <a:endParaRPr b="1" i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Clr>
                <a:srgbClr val="0A0404"/>
              </a:buClr>
              <a:buSzPts val="2200"/>
              <a:buNone/>
            </a:pPr>
            <a:r>
              <a:rPr lang="en-US" sz="2200" b="1" i="1">
                <a:solidFill>
                  <a:srgbClr val="0A0404"/>
                </a:solidFill>
                <a:latin typeface="Calibri"/>
                <a:ea typeface="Calibri"/>
                <a:cs typeface="Calibri"/>
                <a:sym typeface="Calibri"/>
              </a:rPr>
              <a:t>Information Technology </a:t>
            </a:r>
            <a:br>
              <a:rPr lang="en-US"/>
            </a:br>
            <a:endParaRPr sz="2200"/>
          </a:p>
        </p:txBody>
      </p:sp>
      <p:pic>
        <p:nvPicPr>
          <p:cNvPr id="446" name="Google Shape;446;p47"/>
          <p:cNvPicPr preferRelativeResize="0"/>
          <p:nvPr/>
        </p:nvPicPr>
        <p:blipFill rotWithShape="1">
          <a:blip r:embed="rId3">
            <a:alphaModFix/>
          </a:blip>
          <a:srcRect l="826" r="826"/>
          <a:stretch/>
        </p:blipFill>
        <p:spPr>
          <a:xfrm>
            <a:off x="5311702" y="10"/>
            <a:ext cx="6878775" cy="6858000"/>
          </a:xfrm>
          <a:custGeom>
            <a:avLst/>
            <a:gdLst/>
            <a:ahLst/>
            <a:cxnLst/>
            <a:rect l="l" t="t" r="r" b="b"/>
            <a:pathLst>
              <a:path w="6878775" h="6858000" extrusionOk="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447" name="Google Shape;447;p47" descr="A blue text on a white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7"/>
          <p:cNvSpPr txBox="1">
            <a:spLocks noGrp="1"/>
          </p:cNvSpPr>
          <p:nvPr>
            <p:ph type="sldNum" idx="12"/>
          </p:nvPr>
        </p:nvSpPr>
        <p:spPr>
          <a:xfrm>
            <a:off x="11491237" y="6564250"/>
            <a:ext cx="599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449" name="Google Shape;449;p47"/>
          <p:cNvSpPr/>
          <p:nvPr/>
        </p:nvSpPr>
        <p:spPr>
          <a:xfrm>
            <a:off x="2937824" y="6539182"/>
            <a:ext cx="5989452" cy="292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IT21302626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Prasadi P.G.K.R</a:t>
            </a: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8"/>
          <p:cNvSpPr txBox="1">
            <a:spLocks noGrp="1"/>
          </p:cNvSpPr>
          <p:nvPr>
            <p:ph type="title"/>
          </p:nvPr>
        </p:nvSpPr>
        <p:spPr>
          <a:xfrm>
            <a:off x="923645" y="439576"/>
            <a:ext cx="27711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Background</a:t>
            </a:r>
            <a:endParaRPr/>
          </a:p>
        </p:txBody>
      </p:sp>
      <p:sp>
        <p:nvSpPr>
          <p:cNvPr id="455" name="Google Shape;455;p48"/>
          <p:cNvSpPr txBox="1">
            <a:spLocks noGrp="1"/>
          </p:cNvSpPr>
          <p:nvPr>
            <p:ph type="sldNum" idx="12"/>
          </p:nvPr>
        </p:nvSpPr>
        <p:spPr>
          <a:xfrm>
            <a:off x="11491214" y="6564255"/>
            <a:ext cx="2838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456" name="Google Shape;456;p48"/>
          <p:cNvSpPr txBox="1"/>
          <p:nvPr/>
        </p:nvSpPr>
        <p:spPr>
          <a:xfrm>
            <a:off x="923650" y="1786505"/>
            <a:ext cx="9404400" cy="3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6050" rIns="0" bIns="0" anchor="t" anchorCtr="0">
            <a:spAutoFit/>
          </a:bodyPr>
          <a:lstStyle/>
          <a:p>
            <a:pPr marL="469900" marR="0" lvl="0" indent="-47688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100"/>
              <a:buFont typeface="Arial"/>
              <a:buChar char="•"/>
            </a:pPr>
            <a:r>
              <a:rPr lang="en-US" sz="31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Parental Concern for Cognitive and Language Development</a:t>
            </a:r>
            <a:endParaRPr sz="31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69900" marR="0" lvl="0" indent="-476883" algn="l" rtl="0">
              <a:lnSpc>
                <a:spcPct val="150000"/>
              </a:lnSpc>
              <a:spcBef>
                <a:spcPts val="1685"/>
              </a:spcBef>
              <a:spcAft>
                <a:spcPts val="0"/>
              </a:spcAft>
              <a:buClr>
                <a:srgbClr val="002060"/>
              </a:buClr>
              <a:buSzPts val="3100"/>
              <a:buFont typeface="Arial"/>
              <a:buChar char="•"/>
            </a:pPr>
            <a:r>
              <a:rPr lang="en-US" sz="31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Need for Innovative Cognitive Skills Assessment</a:t>
            </a:r>
            <a:endParaRPr sz="31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69900" marR="0" lvl="0" indent="-476883" algn="l" rtl="0">
              <a:lnSpc>
                <a:spcPct val="150000"/>
              </a:lnSpc>
              <a:spcBef>
                <a:spcPts val="1685"/>
              </a:spcBef>
              <a:spcAft>
                <a:spcPts val="0"/>
              </a:spcAft>
              <a:buClr>
                <a:srgbClr val="002060"/>
              </a:buClr>
              <a:buSzPts val="3100"/>
              <a:buFont typeface="Arial"/>
              <a:buChar char="•"/>
            </a:pPr>
            <a:r>
              <a:rPr lang="en-US" sz="31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Importance of Screen Time Management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48"/>
          <p:cNvSpPr/>
          <p:nvPr/>
        </p:nvSpPr>
        <p:spPr>
          <a:xfrm>
            <a:off x="2937824" y="6539182"/>
            <a:ext cx="598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IT21302626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Prasadi P.G.K.R</a:t>
            </a: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48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07/08/2024</a:t>
            </a:r>
            <a:endParaRPr/>
          </a:p>
        </p:txBody>
      </p:sp>
      <p:pic>
        <p:nvPicPr>
          <p:cNvPr id="459" name="Google Shape;459;p48" descr="A blue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4375" y="0"/>
            <a:ext cx="3097624" cy="20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9"/>
          <p:cNvSpPr txBox="1">
            <a:spLocks noGrp="1"/>
          </p:cNvSpPr>
          <p:nvPr>
            <p:ph type="title"/>
          </p:nvPr>
        </p:nvSpPr>
        <p:spPr>
          <a:xfrm>
            <a:off x="587960" y="299640"/>
            <a:ext cx="3808190" cy="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Research Gap</a:t>
            </a:r>
            <a:endParaRPr dirty="0"/>
          </a:p>
        </p:txBody>
      </p:sp>
      <p:sp>
        <p:nvSpPr>
          <p:cNvPr id="466" name="Google Shape;466;p49"/>
          <p:cNvSpPr txBox="1"/>
          <p:nvPr/>
        </p:nvSpPr>
        <p:spPr>
          <a:xfrm>
            <a:off x="5338317" y="6533307"/>
            <a:ext cx="98400" cy="2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</a:t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67" name="Google Shape;467;p49"/>
          <p:cNvSpPr txBox="1">
            <a:spLocks noGrp="1"/>
          </p:cNvSpPr>
          <p:nvPr>
            <p:ph type="sldNum" idx="12"/>
          </p:nvPr>
        </p:nvSpPr>
        <p:spPr>
          <a:xfrm>
            <a:off x="11491214" y="6564255"/>
            <a:ext cx="2838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graphicFrame>
        <p:nvGraphicFramePr>
          <p:cNvPr id="468" name="Google Shape;468;p49"/>
          <p:cNvGraphicFramePr/>
          <p:nvPr/>
        </p:nvGraphicFramePr>
        <p:xfrm>
          <a:off x="4767414" y="121055"/>
          <a:ext cx="7007600" cy="6304760"/>
        </p:xfrm>
        <a:graphic>
          <a:graphicData uri="http://schemas.openxmlformats.org/drawingml/2006/table">
            <a:tbl>
              <a:tblPr firstRow="1" bandRow="1">
                <a:noFill/>
                <a:tableStyleId>{6E4B4ECA-EF8E-4D85-8A34-159683FEB11C}</a:tableStyleId>
              </a:tblPr>
              <a:tblGrid>
                <a:gridCol w="2424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9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6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75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FFFFFF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Features</a:t>
                      </a:r>
                      <a:endParaRPr sz="13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112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483869" marR="126363" lvl="0" indent="-347979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>
                          <a:solidFill>
                            <a:srgbClr val="FFFFFF"/>
                          </a:solidFill>
                        </a:rPr>
                        <a:t>Storytelling system for </a:t>
                      </a:r>
                      <a:r>
                        <a:rPr lang="en-US" sz="13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school-age children </a:t>
                      </a:r>
                      <a:endParaRPr sz="13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483869" marR="126363" lvl="0" indent="-347979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>
                          <a:solidFill>
                            <a:srgbClr val="FFFFFF"/>
                          </a:solidFill>
                        </a:rPr>
                        <a:t>            </a:t>
                      </a:r>
                      <a:r>
                        <a:rPr lang="en-US" sz="13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1300" b="1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1300" b="1" u="sng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[</a:t>
                      </a:r>
                      <a:r>
                        <a:rPr lang="en-US" sz="1300" b="1" u="sng">
                          <a:solidFill>
                            <a:srgbClr val="FF0000"/>
                          </a:solidFill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5</a:t>
                      </a:r>
                      <a:r>
                        <a:rPr lang="en-US" sz="1300" b="1" u="sng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]</a:t>
                      </a:r>
                      <a:endParaRPr sz="13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237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478155" marR="127635" lvl="0" indent="-34163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>
                          <a:solidFill>
                            <a:srgbClr val="FFFFFF"/>
                          </a:solidFill>
                        </a:rPr>
                        <a:t>  Gesture and Voice Recognition in Storytelling Application</a:t>
                      </a:r>
                      <a:endParaRPr sz="13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478155" marR="127635" lvl="0" indent="-34163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>
                          <a:solidFill>
                            <a:srgbClr val="FFFFFF"/>
                          </a:solidFill>
                        </a:rPr>
                        <a:t>             </a:t>
                      </a:r>
                      <a:r>
                        <a:rPr lang="en-US" sz="1300" b="1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1300" b="1" u="sng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[</a:t>
                      </a:r>
                      <a:r>
                        <a:rPr lang="en-US" sz="1300" b="1" u="sng">
                          <a:solidFill>
                            <a:srgbClr val="FF0000"/>
                          </a:solidFill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6</a:t>
                      </a:r>
                      <a:r>
                        <a:rPr lang="en-US" sz="1300" b="1" u="sng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]</a:t>
                      </a:r>
                      <a:endParaRPr sz="13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237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508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300" b="1">
                        <a:solidFill>
                          <a:srgbClr val="FFFFFF"/>
                        </a:solidFill>
                      </a:endParaRPr>
                    </a:p>
                    <a:p>
                      <a:pPr marL="508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300" b="1">
                          <a:solidFill>
                            <a:srgbClr val="FFFFFF"/>
                          </a:solidFill>
                        </a:rPr>
                        <a:t>Child-Flourish</a:t>
                      </a:r>
                      <a:endParaRPr sz="13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237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6300">
                <a:tc>
                  <a:txBody>
                    <a:bodyPr/>
                    <a:lstStyle/>
                    <a:p>
                      <a:pPr marL="92075" marR="356235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Allows children to narrate stories verbally, converting speech to text for analysis. 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112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486408" marR="0" lvl="0" indent="0" algn="l" rtl="0">
                        <a:lnSpc>
                          <a:spcPct val="11464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latin typeface="Corbel"/>
                          <a:ea typeface="Corbel"/>
                          <a:cs typeface="Corbel"/>
                          <a:sym typeface="Corbel"/>
                        </a:rPr>
                        <a:t>X</a:t>
                      </a:r>
                      <a:endParaRPr sz="2800" u="none" strike="noStrike" cap="non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✔</a:t>
                      </a:r>
                      <a:endParaRPr sz="2800" u="none" strike="noStrike" cap="non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2800" u="none" strike="noStrike" cap="non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✔</a:t>
                      </a:r>
                      <a:endParaRPr sz="2800" u="none" strike="noStrike" cap="non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L="0" marR="0" marT="2350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1775">
                <a:tc>
                  <a:txBody>
                    <a:bodyPr/>
                    <a:lstStyle/>
                    <a:p>
                      <a:pPr marL="92075" marR="22352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Immediate correction and scoring of syntax, semantics, pragmatic grammar errors and provides detailed feedback 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175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48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800" b="1">
                          <a:latin typeface="Corbel"/>
                          <a:ea typeface="Corbel"/>
                          <a:cs typeface="Corbel"/>
                          <a:sym typeface="Corbel"/>
                        </a:rPr>
                        <a:t>X</a:t>
                      </a:r>
                      <a:endParaRPr sz="2800" u="none" strike="noStrike" cap="non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L="0" marR="0" marT="2350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48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800" b="1">
                          <a:latin typeface="Corbel"/>
                          <a:ea typeface="Corbel"/>
                          <a:cs typeface="Corbel"/>
                          <a:sym typeface="Corbel"/>
                        </a:rPr>
                        <a:t>X</a:t>
                      </a:r>
                      <a:endParaRPr sz="2800" u="none" strike="noStrike" cap="non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L="0" marR="0" marT="2350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2800" u="none" strike="noStrike" cap="non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✔</a:t>
                      </a:r>
                      <a:endParaRPr sz="2800" u="none" strike="noStrike" cap="non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L="0" marR="0" marT="2350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5750">
                <a:tc>
                  <a:txBody>
                    <a:bodyPr/>
                    <a:lstStyle/>
                    <a:p>
                      <a:pPr marL="92075" marR="9779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Unique feature to compare the child’s story with a reference story to check coherence and accuracy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237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✔</a:t>
                      </a:r>
                      <a:endParaRPr sz="2800" u="none" strike="noStrike" cap="non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✔</a:t>
                      </a:r>
                      <a:endParaRPr sz="2800" u="none" strike="noStrike" cap="non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2800" u="none" strike="noStrike" cap="non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✔</a:t>
                      </a:r>
                      <a:endParaRPr sz="2800" u="none" strike="noStrike" cap="non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L="0" marR="0" marT="241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1000">
                <a:tc>
                  <a:txBody>
                    <a:bodyPr/>
                    <a:lstStyle/>
                    <a:p>
                      <a:pPr marL="92075" marR="267335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Built in screen time management to promote healthy usage habits.</a:t>
                      </a:r>
                      <a:r>
                        <a:rPr lang="en-US" sz="1800"/>
                        <a:t> 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237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48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800" b="1">
                          <a:latin typeface="Corbel"/>
                          <a:ea typeface="Corbel"/>
                          <a:cs typeface="Corbel"/>
                          <a:sym typeface="Corbel"/>
                        </a:rPr>
                        <a:t>X</a:t>
                      </a:r>
                      <a:endParaRPr sz="2800" u="none" strike="noStrike" cap="non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L="0" marR="0" marT="2477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48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800" b="1">
                          <a:latin typeface="Corbel"/>
                          <a:ea typeface="Corbel"/>
                          <a:cs typeface="Corbel"/>
                          <a:sym typeface="Corbel"/>
                        </a:rPr>
                        <a:t>X</a:t>
                      </a:r>
                      <a:endParaRPr sz="2800" u="none" strike="noStrike" cap="non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L="0" marR="0" marT="2477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✔</a:t>
                      </a:r>
                      <a:endParaRPr sz="2800" u="none" strike="noStrike" cap="non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L="0" marR="0" marT="2477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69" name="Google Shape;469;p49"/>
          <p:cNvSpPr txBox="1"/>
          <p:nvPr/>
        </p:nvSpPr>
        <p:spPr>
          <a:xfrm>
            <a:off x="587950" y="1710393"/>
            <a:ext cx="3808200" cy="31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u="sng">
                <a:solidFill>
                  <a:srgbClr val="0A5294"/>
                </a:solidFill>
                <a:latin typeface="Calibri"/>
                <a:ea typeface="Calibri"/>
                <a:cs typeface="Calibri"/>
                <a:sym typeface="Calibri"/>
              </a:rPr>
              <a:t>Novelty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sz="2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6870" marR="5080" lvl="0" indent="-35115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300"/>
              <a:buChar char="•"/>
            </a:pPr>
            <a:r>
              <a:rPr lang="en-US" sz="2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Voice Recognition for Storytelling.</a:t>
            </a:r>
            <a:endParaRPr sz="22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6870" marR="5080" lvl="0" indent="-35115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300"/>
              <a:buFont typeface="Calibri"/>
              <a:buChar char="•"/>
            </a:pPr>
            <a:r>
              <a:rPr lang="en-US" sz="2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Real-Time Feedback.</a:t>
            </a:r>
            <a:endParaRPr sz="22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6870" marR="5080" lvl="0" indent="-35115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300"/>
              <a:buFont typeface="Calibri"/>
              <a:buChar char="•"/>
            </a:pPr>
            <a:r>
              <a:rPr lang="en-US" sz="2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Narrative Alignment.</a:t>
            </a:r>
            <a:endParaRPr sz="22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6870" marR="5080" lvl="0" indent="-35115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300"/>
              <a:buFont typeface="Calibri"/>
              <a:buChar char="•"/>
            </a:pPr>
            <a:r>
              <a:rPr lang="en-US" sz="2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Screen Time Enforcement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49"/>
          <p:cNvSpPr/>
          <p:nvPr/>
        </p:nvSpPr>
        <p:spPr>
          <a:xfrm>
            <a:off x="2937824" y="6539182"/>
            <a:ext cx="598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IT21302626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Prasadi P.G.K.R</a:t>
            </a: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49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07/08/2024</a:t>
            </a:r>
            <a:endParaRPr/>
          </a:p>
        </p:txBody>
      </p:sp>
      <p:pic>
        <p:nvPicPr>
          <p:cNvPr id="472" name="Google Shape;472;p49" descr="A blue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0"/>
          <p:cNvSpPr txBox="1">
            <a:spLocks noGrp="1"/>
          </p:cNvSpPr>
          <p:nvPr>
            <p:ph type="sldNum" idx="12"/>
          </p:nvPr>
        </p:nvSpPr>
        <p:spPr>
          <a:xfrm>
            <a:off x="11491214" y="6564255"/>
            <a:ext cx="2838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478" name="Google Shape;478;p50"/>
          <p:cNvSpPr/>
          <p:nvPr/>
        </p:nvSpPr>
        <p:spPr>
          <a:xfrm>
            <a:off x="2937824" y="6539182"/>
            <a:ext cx="598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IT21302626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Prasadi P.G.K.R</a:t>
            </a: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50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07/08/2024</a:t>
            </a:r>
            <a:endParaRPr/>
          </a:p>
        </p:txBody>
      </p:sp>
      <p:sp>
        <p:nvSpPr>
          <p:cNvPr id="480" name="Google Shape;480;p50"/>
          <p:cNvSpPr txBox="1"/>
          <p:nvPr/>
        </p:nvSpPr>
        <p:spPr>
          <a:xfrm>
            <a:off x="526500" y="333425"/>
            <a:ext cx="69549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083762"/>
                </a:solidFill>
                <a:latin typeface="Cambria"/>
                <a:ea typeface="Cambria"/>
                <a:cs typeface="Cambria"/>
                <a:sym typeface="Cambria"/>
              </a:rPr>
              <a:t>Research Questions</a:t>
            </a:r>
            <a:endParaRPr sz="4000" b="1">
              <a:solidFill>
                <a:srgbClr val="08376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1" name="Google Shape;481;p50"/>
          <p:cNvSpPr txBox="1">
            <a:spLocks noGrp="1"/>
          </p:cNvSpPr>
          <p:nvPr>
            <p:ph type="body" idx="1"/>
          </p:nvPr>
        </p:nvSpPr>
        <p:spPr>
          <a:xfrm>
            <a:off x="464025" y="1777800"/>
            <a:ext cx="11665500" cy="3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1951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258"/>
              <a:buFont typeface="Calibri"/>
              <a:buChar char="●"/>
            </a:pPr>
            <a:r>
              <a:rPr lang="en-US" sz="2257">
                <a:solidFill>
                  <a:srgbClr val="002060"/>
                </a:solidFill>
                <a:highlight>
                  <a:schemeClr val="accent1"/>
                </a:highlight>
                <a:latin typeface="Calibri"/>
                <a:ea typeface="Calibri"/>
                <a:cs typeface="Calibri"/>
                <a:sym typeface="Calibri"/>
              </a:rPr>
              <a:t>How can we effectively measure a child's cognitive development through storytelling?</a:t>
            </a:r>
            <a:endParaRPr sz="2257">
              <a:solidFill>
                <a:srgbClr val="002060"/>
              </a:solidFill>
              <a:highlight>
                <a:schemeClr val="accen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1951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258"/>
              <a:buFont typeface="Calibri"/>
              <a:buChar char="●"/>
            </a:pPr>
            <a:r>
              <a:rPr lang="en-US" sz="2257">
                <a:solidFill>
                  <a:srgbClr val="002060"/>
                </a:solidFill>
                <a:highlight>
                  <a:schemeClr val="accent1"/>
                </a:highlight>
                <a:latin typeface="Calibri"/>
                <a:ea typeface="Calibri"/>
                <a:cs typeface="Calibri"/>
                <a:sym typeface="Calibri"/>
              </a:rPr>
              <a:t>What methods can be used to evaluate a child's creativity in narrative construction? </a:t>
            </a:r>
            <a:endParaRPr sz="2257">
              <a:solidFill>
                <a:srgbClr val="002060"/>
              </a:solidFill>
              <a:highlight>
                <a:schemeClr val="accen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1951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258"/>
              <a:buFont typeface="Calibri"/>
              <a:buChar char="●"/>
            </a:pPr>
            <a:r>
              <a:rPr lang="en-US" sz="2257">
                <a:solidFill>
                  <a:srgbClr val="002060"/>
                </a:solidFill>
                <a:highlight>
                  <a:schemeClr val="accent1"/>
                </a:highlight>
                <a:latin typeface="Calibri"/>
                <a:ea typeface="Calibri"/>
                <a:cs typeface="Calibri"/>
                <a:sym typeface="Calibri"/>
              </a:rPr>
              <a:t> How do children interpret images and construct stories differently?</a:t>
            </a:r>
            <a:endParaRPr sz="2257">
              <a:solidFill>
                <a:srgbClr val="002060"/>
              </a:solidFill>
              <a:highlight>
                <a:schemeClr val="accen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1951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258"/>
              <a:buFont typeface="Calibri"/>
              <a:buChar char="●"/>
            </a:pPr>
            <a:r>
              <a:rPr lang="en-US" sz="2257">
                <a:solidFill>
                  <a:srgbClr val="002060"/>
                </a:solidFill>
                <a:highlight>
                  <a:schemeClr val="accent1"/>
                </a:highlight>
                <a:latin typeface="Calibri"/>
                <a:ea typeface="Calibri"/>
                <a:cs typeface="Calibri"/>
                <a:sym typeface="Calibri"/>
              </a:rPr>
              <a:t>How can we identify a child's strengths and weaknesses in language and cognitive skills?</a:t>
            </a:r>
            <a:endParaRPr sz="1957">
              <a:solidFill>
                <a:srgbClr val="002060"/>
              </a:solidFill>
              <a:highlight>
                <a:schemeClr val="accen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2" name="Google Shape;482;p50" descr="A blue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50" descr="A picture containing pers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4076" y="4615550"/>
            <a:ext cx="2417926" cy="167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1"/>
          <p:cNvSpPr txBox="1">
            <a:spLocks noGrp="1"/>
          </p:cNvSpPr>
          <p:nvPr>
            <p:ph type="title"/>
          </p:nvPr>
        </p:nvSpPr>
        <p:spPr>
          <a:xfrm>
            <a:off x="798395" y="89226"/>
            <a:ext cx="24510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Objectives</a:t>
            </a:r>
            <a:endParaRPr/>
          </a:p>
        </p:txBody>
      </p:sp>
      <p:sp>
        <p:nvSpPr>
          <p:cNvPr id="489" name="Google Shape;489;p51"/>
          <p:cNvSpPr txBox="1"/>
          <p:nvPr/>
        </p:nvSpPr>
        <p:spPr>
          <a:xfrm>
            <a:off x="5338317" y="6533307"/>
            <a:ext cx="98425" cy="29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</a:t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90" name="Google Shape;490;p51"/>
          <p:cNvSpPr txBox="1">
            <a:spLocks noGrp="1"/>
          </p:cNvSpPr>
          <p:nvPr>
            <p:ph type="sldNum" idx="12"/>
          </p:nvPr>
        </p:nvSpPr>
        <p:spPr>
          <a:xfrm>
            <a:off x="11491214" y="6564255"/>
            <a:ext cx="2838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491" name="Google Shape;491;p51"/>
          <p:cNvSpPr txBox="1"/>
          <p:nvPr/>
        </p:nvSpPr>
        <p:spPr>
          <a:xfrm>
            <a:off x="798395" y="985617"/>
            <a:ext cx="8863200" cy="54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Main Objective</a:t>
            </a:r>
            <a:endParaRPr sz="24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sz="215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6870" marR="0" lvl="0" indent="-3575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Enhance Children's Cognitive and Language Development.</a:t>
            </a:r>
            <a:endParaRPr sz="24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58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Sub Objective</a:t>
            </a:r>
            <a:endParaRPr sz="24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sz="215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6870" marR="0" lvl="0" indent="-35750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Develop Interactive Storytelling Prompts.</a:t>
            </a:r>
            <a:endParaRPr sz="24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6870" marR="0" lvl="0" indent="-35750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Implement Real-Time Feedback Mechanism.</a:t>
            </a:r>
            <a:endParaRPr sz="24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6870" marR="0" lvl="0" indent="-35750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Integrate Voice Recognition Technology.</a:t>
            </a:r>
            <a:endParaRPr sz="24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6870" marR="0" lvl="0" indent="-35750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Design Adaptive Difficulty Levels.</a:t>
            </a:r>
            <a:endParaRPr sz="24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6870" marR="0" lvl="0" indent="-35750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Include Screen Time Management.</a:t>
            </a:r>
            <a:endParaRPr sz="24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51"/>
          <p:cNvSpPr/>
          <p:nvPr/>
        </p:nvSpPr>
        <p:spPr>
          <a:xfrm>
            <a:off x="2937824" y="6539182"/>
            <a:ext cx="598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IT21302626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Prasadi P.G.K.R</a:t>
            </a: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51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07/08/2024</a:t>
            </a:r>
            <a:endParaRPr/>
          </a:p>
        </p:txBody>
      </p:sp>
      <p:pic>
        <p:nvPicPr>
          <p:cNvPr id="494" name="Google Shape;494;p51" descr="A blue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51" descr="A picture containing LEGO, to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29051" y="2932776"/>
            <a:ext cx="2373726" cy="237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2"/>
          <p:cNvSpPr txBox="1">
            <a:spLocks noGrp="1"/>
          </p:cNvSpPr>
          <p:nvPr>
            <p:ph type="title"/>
          </p:nvPr>
        </p:nvSpPr>
        <p:spPr>
          <a:xfrm>
            <a:off x="756615" y="324104"/>
            <a:ext cx="50907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System Diagram</a:t>
            </a:r>
            <a:endParaRPr/>
          </a:p>
        </p:txBody>
      </p:sp>
      <p:sp>
        <p:nvSpPr>
          <p:cNvPr id="501" name="Google Shape;501;p52"/>
          <p:cNvSpPr txBox="1">
            <a:spLocks noGrp="1"/>
          </p:cNvSpPr>
          <p:nvPr>
            <p:ph type="sldNum" idx="12"/>
          </p:nvPr>
        </p:nvSpPr>
        <p:spPr>
          <a:xfrm>
            <a:off x="11491214" y="6564255"/>
            <a:ext cx="2838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502" name="Google Shape;502;p52"/>
          <p:cNvSpPr/>
          <p:nvPr/>
        </p:nvSpPr>
        <p:spPr>
          <a:xfrm>
            <a:off x="2937824" y="6539182"/>
            <a:ext cx="598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IT21302626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Prasadi P.G.K.R</a:t>
            </a: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52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07/08/2024</a:t>
            </a:r>
            <a:endParaRPr/>
          </a:p>
        </p:txBody>
      </p:sp>
      <p:pic>
        <p:nvPicPr>
          <p:cNvPr id="504" name="Google Shape;50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5304"/>
            <a:ext cx="11887203" cy="5008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52" descr="A blue text on a white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3"/>
          <p:cNvSpPr txBox="1">
            <a:spLocks noGrp="1"/>
          </p:cNvSpPr>
          <p:nvPr>
            <p:ph type="title"/>
          </p:nvPr>
        </p:nvSpPr>
        <p:spPr>
          <a:xfrm>
            <a:off x="757625" y="383238"/>
            <a:ext cx="3714000" cy="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Technologies</a:t>
            </a:r>
            <a:endParaRPr/>
          </a:p>
        </p:txBody>
      </p:sp>
      <p:sp>
        <p:nvSpPr>
          <p:cNvPr id="511" name="Google Shape;511;p53"/>
          <p:cNvSpPr txBox="1"/>
          <p:nvPr/>
        </p:nvSpPr>
        <p:spPr>
          <a:xfrm>
            <a:off x="757625" y="1690800"/>
            <a:ext cx="5524200" cy="3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Font typeface="Calibri"/>
              <a:buChar char="•"/>
            </a:pPr>
            <a:r>
              <a:rPr lang="en-US" sz="2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React </a:t>
            </a:r>
            <a:endParaRPr sz="26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Font typeface="Calibri"/>
              <a:buChar char="•"/>
            </a:pPr>
            <a:r>
              <a:rPr lang="en-US" sz="2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MongoDB</a:t>
            </a:r>
            <a:endParaRPr sz="26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Font typeface="Calibri"/>
              <a:buChar char="•"/>
            </a:pPr>
            <a:r>
              <a:rPr lang="en-US" sz="2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Node JS</a:t>
            </a:r>
            <a:endParaRPr sz="26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Font typeface="Calibri"/>
              <a:buChar char="•"/>
            </a:pPr>
            <a:r>
              <a:rPr lang="en-US" sz="2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endParaRPr sz="26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Font typeface="Calibri"/>
              <a:buChar char="•"/>
            </a:pPr>
            <a:r>
              <a:rPr lang="en-US" sz="2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Flask</a:t>
            </a:r>
            <a:endParaRPr sz="26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5"/>
              </a:spcBef>
              <a:spcAft>
                <a:spcPts val="0"/>
              </a:spcAft>
              <a:buClr>
                <a:srgbClr val="002060"/>
              </a:buClr>
              <a:buSzPts val="2600"/>
              <a:buFont typeface="Calibri"/>
              <a:buChar char="•"/>
            </a:pPr>
            <a:r>
              <a:rPr lang="en-US" sz="2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Google Cloud Speech-to-Text API</a:t>
            </a:r>
            <a:endParaRPr sz="26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Font typeface="Calibri"/>
              <a:buChar char="•"/>
            </a:pPr>
            <a:r>
              <a:rPr lang="en-US" sz="2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NLTK</a:t>
            </a:r>
            <a:endParaRPr sz="26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Font typeface="Calibri"/>
              <a:buChar char="•"/>
            </a:pPr>
            <a:r>
              <a:rPr lang="en-US" sz="2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Open AI</a:t>
            </a:r>
            <a:endParaRPr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" name="Google Shape;512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5636" y="2972116"/>
            <a:ext cx="1895967" cy="503963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53"/>
          <p:cNvSpPr txBox="1"/>
          <p:nvPr/>
        </p:nvSpPr>
        <p:spPr>
          <a:xfrm>
            <a:off x="5338317" y="6533307"/>
            <a:ext cx="98425" cy="29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</a:t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14" name="Google Shape;514;p53"/>
          <p:cNvSpPr txBox="1">
            <a:spLocks noGrp="1"/>
          </p:cNvSpPr>
          <p:nvPr>
            <p:ph type="sldNum" idx="12"/>
          </p:nvPr>
        </p:nvSpPr>
        <p:spPr>
          <a:xfrm>
            <a:off x="11491214" y="6564255"/>
            <a:ext cx="2838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pic>
        <p:nvPicPr>
          <p:cNvPr id="515" name="Google Shape;51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33412" y="4417526"/>
            <a:ext cx="2600951" cy="13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21588" y="238238"/>
            <a:ext cx="1424593" cy="1550488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53"/>
          <p:cNvSpPr/>
          <p:nvPr/>
        </p:nvSpPr>
        <p:spPr>
          <a:xfrm>
            <a:off x="2937824" y="6539182"/>
            <a:ext cx="598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IT21302626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Prasadi P.G.K.R</a:t>
            </a: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53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07/08/2024</a:t>
            </a:r>
            <a:endParaRPr/>
          </a:p>
        </p:txBody>
      </p:sp>
      <p:pic>
        <p:nvPicPr>
          <p:cNvPr id="519" name="Google Shape;519;p53" descr="A blue text on a white background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95988" y="414375"/>
            <a:ext cx="1895975" cy="627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36674" y="1690799"/>
            <a:ext cx="1123200" cy="1255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481275" y="2175662"/>
            <a:ext cx="1123200" cy="1446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64852" y="4078838"/>
            <a:ext cx="982888" cy="996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964860" y="1531152"/>
            <a:ext cx="1368552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4"/>
          <p:cNvSpPr txBox="1">
            <a:spLocks noGrp="1"/>
          </p:cNvSpPr>
          <p:nvPr>
            <p:ph type="title"/>
          </p:nvPr>
        </p:nvSpPr>
        <p:spPr>
          <a:xfrm>
            <a:off x="406951" y="195226"/>
            <a:ext cx="63603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Requirements </a:t>
            </a:r>
            <a:endParaRPr/>
          </a:p>
        </p:txBody>
      </p:sp>
      <p:sp>
        <p:nvSpPr>
          <p:cNvPr id="530" name="Google Shape;530;p54"/>
          <p:cNvSpPr txBox="1">
            <a:spLocks noGrp="1"/>
          </p:cNvSpPr>
          <p:nvPr>
            <p:ph type="sldNum" idx="12"/>
          </p:nvPr>
        </p:nvSpPr>
        <p:spPr>
          <a:xfrm>
            <a:off x="11491214" y="6564255"/>
            <a:ext cx="2838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531" name="Google Shape;531;p54"/>
          <p:cNvSpPr txBox="1"/>
          <p:nvPr/>
        </p:nvSpPr>
        <p:spPr>
          <a:xfrm>
            <a:off x="7677905" y="1747218"/>
            <a:ext cx="43320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0A5294"/>
                </a:solidFill>
                <a:latin typeface="Calibri"/>
                <a:ea typeface="Calibri"/>
                <a:cs typeface="Calibri"/>
                <a:sym typeface="Calibri"/>
              </a:rPr>
              <a:t>Non-functional requirements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None/>
            </a:pPr>
            <a:endParaRPr sz="3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27100" marR="0" lvl="0" indent="-44513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Font typeface="Noto Sans Symbols"/>
              <a:buChar char="▪"/>
            </a:pPr>
            <a:r>
              <a:rPr lang="en-US" sz="2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Availability.</a:t>
            </a:r>
            <a:endParaRPr sz="26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27100" marR="0" lvl="0" indent="-44513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Font typeface="Calibri"/>
              <a:buChar char="▪"/>
            </a:pPr>
            <a:r>
              <a:rPr lang="en-US" sz="2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Reliability </a:t>
            </a:r>
            <a:endParaRPr sz="26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27100" marR="0" lvl="0" indent="-44513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Font typeface="Calibri"/>
              <a:buChar char="▪"/>
            </a:pPr>
            <a:r>
              <a:rPr lang="en-US" sz="2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Speed</a:t>
            </a:r>
            <a:endParaRPr sz="26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27100" marR="0" lvl="0" indent="-44513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Font typeface="Calibri"/>
              <a:buChar char="▪"/>
            </a:pPr>
            <a:r>
              <a:rPr lang="en-US" sz="2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Performance</a:t>
            </a:r>
            <a:endParaRPr sz="26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27100" marR="0" lvl="0" indent="-44513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Font typeface="Calibri"/>
              <a:buChar char="▪"/>
            </a:pPr>
            <a:r>
              <a:rPr lang="en-US" sz="2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Security </a:t>
            </a:r>
            <a:endParaRPr sz="26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27100" marR="0" lvl="0" indent="-44513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Font typeface="Calibri"/>
              <a:buChar char="▪"/>
            </a:pPr>
            <a:r>
              <a:rPr lang="en-US" sz="2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Privacy</a:t>
            </a:r>
            <a:endParaRPr sz="26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54"/>
          <p:cNvSpPr txBox="1"/>
          <p:nvPr/>
        </p:nvSpPr>
        <p:spPr>
          <a:xfrm>
            <a:off x="469600" y="1531950"/>
            <a:ext cx="6360300" cy="45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0A5294"/>
                </a:solidFill>
                <a:latin typeface="Calibri"/>
                <a:ea typeface="Calibri"/>
                <a:cs typeface="Calibri"/>
                <a:sym typeface="Calibri"/>
              </a:rPr>
              <a:t>Functional requirements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300"/>
              <a:buFont typeface="Calibri"/>
              <a:buChar char="▪"/>
            </a:pPr>
            <a:r>
              <a:rPr lang="en-US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Provide diverse storytelling prompts (images/videos).</a:t>
            </a:r>
            <a:endParaRPr sz="24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Calibri"/>
              <a:buChar char="▪"/>
            </a:pPr>
            <a:r>
              <a:rPr lang="en-US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Capture and convert spoken stories using voice recognition.</a:t>
            </a:r>
            <a:endParaRPr sz="24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Calibri"/>
              <a:buChar char="▪"/>
            </a:pPr>
            <a:r>
              <a:rPr lang="en-US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Analyze text for syntax, semantics, and pragmatics.</a:t>
            </a:r>
            <a:endParaRPr sz="24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Calibri"/>
              <a:buChar char="▪"/>
            </a:pPr>
            <a:r>
              <a:rPr lang="en-US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Offer real-time feedback on narrative structure.</a:t>
            </a:r>
            <a:endParaRPr sz="24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Calibri"/>
              <a:buChar char="▪"/>
            </a:pPr>
            <a:r>
              <a:rPr lang="en-US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Implement screen time management with automatic session end.</a:t>
            </a:r>
            <a:endParaRPr sz="2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3" name="Google Shape;533;p54"/>
          <p:cNvPicPr preferRelativeResize="0"/>
          <p:nvPr/>
        </p:nvPicPr>
        <p:blipFill rotWithShape="1">
          <a:blip r:embed="rId3">
            <a:alphaModFix/>
          </a:blip>
          <a:srcRect l="28759" b="4297"/>
          <a:stretch/>
        </p:blipFill>
        <p:spPr>
          <a:xfrm>
            <a:off x="7248700" y="574937"/>
            <a:ext cx="135700" cy="5708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534" name="Google Shape;534;p54"/>
          <p:cNvSpPr/>
          <p:nvPr/>
        </p:nvSpPr>
        <p:spPr>
          <a:xfrm>
            <a:off x="2937824" y="6539182"/>
            <a:ext cx="598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IT21302626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Prasadi P.G.K.R</a:t>
            </a: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54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07/08/2024</a:t>
            </a:r>
            <a:endParaRPr/>
          </a:p>
        </p:txBody>
      </p:sp>
      <p:pic>
        <p:nvPicPr>
          <p:cNvPr id="536" name="Google Shape;536;p54" descr="A blue text on a white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54" descr="A picture containing text, vector graphics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13075" y="0"/>
            <a:ext cx="1578924" cy="157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923651" y="506100"/>
            <a:ext cx="59217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Research Problem</a:t>
            </a:r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sldNum" idx="12"/>
          </p:nvPr>
        </p:nvSpPr>
        <p:spPr>
          <a:xfrm>
            <a:off x="11491214" y="6564255"/>
            <a:ext cx="2838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29" name="Google Shape;129;p19"/>
          <p:cNvSpPr txBox="1"/>
          <p:nvPr/>
        </p:nvSpPr>
        <p:spPr>
          <a:xfrm>
            <a:off x="798475" y="2324975"/>
            <a:ext cx="7183800" cy="23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6050" rIns="0" bIns="0" anchor="t" anchorCtr="0">
            <a:spAutoFit/>
          </a:bodyPr>
          <a:lstStyle/>
          <a:p>
            <a:pPr marL="457200" lvl="0" indent="-387350" algn="l" rtl="0">
              <a:lnSpc>
                <a:spcPct val="150000"/>
              </a:lnSpc>
              <a:spcBef>
                <a:spcPts val="1680"/>
              </a:spcBef>
              <a:spcAft>
                <a:spcPts val="0"/>
              </a:spcAft>
              <a:buClr>
                <a:srgbClr val="002060"/>
              </a:buClr>
              <a:buSzPts val="2500"/>
              <a:buFont typeface="Calibri"/>
              <a:buChar char="●"/>
            </a:pPr>
            <a:r>
              <a:rPr lang="en-US" sz="25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Parents often struggle to balance work with their children's early education and development, especially for kids aged 5 to 10, a crucial period for social, emotional, and cognitive growth.</a:t>
            </a:r>
            <a:endParaRPr sz="42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373365"/>
            <a:ext cx="2514599" cy="48463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07/08/2024</a:t>
            </a:r>
            <a:endParaRPr/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6100" y="1957175"/>
            <a:ext cx="2929201" cy="260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5"/>
          <p:cNvSpPr txBox="1">
            <a:spLocks noGrp="1"/>
          </p:cNvSpPr>
          <p:nvPr>
            <p:ph type="sldNum" idx="12"/>
          </p:nvPr>
        </p:nvSpPr>
        <p:spPr>
          <a:xfrm>
            <a:off x="11491214" y="6564255"/>
            <a:ext cx="2838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543" name="Google Shape;543;p55"/>
          <p:cNvSpPr/>
          <p:nvPr/>
        </p:nvSpPr>
        <p:spPr>
          <a:xfrm>
            <a:off x="2937824" y="6539182"/>
            <a:ext cx="598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IT21302626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Prasadi P.G.K.R</a:t>
            </a: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55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07/08/2024</a:t>
            </a:r>
            <a:endParaRPr/>
          </a:p>
        </p:txBody>
      </p:sp>
      <p:sp>
        <p:nvSpPr>
          <p:cNvPr id="545" name="Google Shape;545;p55"/>
          <p:cNvSpPr txBox="1"/>
          <p:nvPr/>
        </p:nvSpPr>
        <p:spPr>
          <a:xfrm>
            <a:off x="3150" y="246300"/>
            <a:ext cx="73590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083762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4000" b="1">
                <a:solidFill>
                  <a:srgbClr val="083762"/>
                </a:solidFill>
              </a:rPr>
              <a:t>ork</a:t>
            </a:r>
            <a:r>
              <a:rPr lang="en-US" sz="4000" b="1">
                <a:solidFill>
                  <a:srgbClr val="083762"/>
                </a:solidFill>
                <a:latin typeface="Arial"/>
                <a:ea typeface="Arial"/>
                <a:cs typeface="Arial"/>
                <a:sym typeface="Arial"/>
              </a:rPr>
              <a:t> B</a:t>
            </a:r>
            <a:r>
              <a:rPr lang="en-US" sz="4000" b="1">
                <a:solidFill>
                  <a:srgbClr val="083762"/>
                </a:solidFill>
              </a:rPr>
              <a:t>reakdown</a:t>
            </a:r>
            <a:r>
              <a:rPr lang="en-US" sz="4000" b="1">
                <a:solidFill>
                  <a:srgbClr val="083762"/>
                </a:solidFill>
                <a:latin typeface="Arial"/>
                <a:ea typeface="Arial"/>
                <a:cs typeface="Arial"/>
                <a:sym typeface="Arial"/>
              </a:rPr>
              <a:t> S</a:t>
            </a:r>
            <a:r>
              <a:rPr lang="en-US" sz="4000" b="1">
                <a:solidFill>
                  <a:srgbClr val="083762"/>
                </a:solidFill>
              </a:rPr>
              <a:t>tructure</a:t>
            </a:r>
            <a:endParaRPr>
              <a:solidFill>
                <a:srgbClr val="083762"/>
              </a:solidFill>
            </a:endParaRPr>
          </a:p>
        </p:txBody>
      </p:sp>
      <p:pic>
        <p:nvPicPr>
          <p:cNvPr id="546" name="Google Shape;54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0975"/>
            <a:ext cx="12191999" cy="51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55" descr="A blue text on a white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6"/>
          <p:cNvSpPr txBox="1">
            <a:spLocks noGrp="1"/>
          </p:cNvSpPr>
          <p:nvPr>
            <p:ph type="sldNum" idx="12"/>
          </p:nvPr>
        </p:nvSpPr>
        <p:spPr>
          <a:xfrm>
            <a:off x="11491214" y="6564255"/>
            <a:ext cx="2838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sp>
        <p:nvSpPr>
          <p:cNvPr id="553" name="Google Shape;553;p56"/>
          <p:cNvSpPr/>
          <p:nvPr/>
        </p:nvSpPr>
        <p:spPr>
          <a:xfrm>
            <a:off x="2937824" y="6539182"/>
            <a:ext cx="598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IT21302626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Prasadi P.G.K.R</a:t>
            </a: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56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07/08/2024</a:t>
            </a:r>
            <a:endParaRPr/>
          </a:p>
        </p:txBody>
      </p:sp>
      <p:sp>
        <p:nvSpPr>
          <p:cNvPr id="555" name="Google Shape;555;p56"/>
          <p:cNvSpPr txBox="1"/>
          <p:nvPr/>
        </p:nvSpPr>
        <p:spPr>
          <a:xfrm>
            <a:off x="425875" y="163600"/>
            <a:ext cx="45714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083762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sz="4000" b="1">
                <a:solidFill>
                  <a:srgbClr val="083762"/>
                </a:solidFill>
              </a:rPr>
              <a:t>antt</a:t>
            </a:r>
            <a:r>
              <a:rPr lang="en-US" sz="4000" b="1">
                <a:solidFill>
                  <a:srgbClr val="083762"/>
                </a:solidFill>
                <a:latin typeface="Arial"/>
                <a:ea typeface="Arial"/>
                <a:cs typeface="Arial"/>
                <a:sym typeface="Arial"/>
              </a:rPr>
              <a:t> C</a:t>
            </a:r>
            <a:r>
              <a:rPr lang="en-US" sz="4000" b="1">
                <a:solidFill>
                  <a:srgbClr val="083762"/>
                </a:solidFill>
              </a:rPr>
              <a:t>hart</a:t>
            </a:r>
            <a:endParaRPr>
              <a:solidFill>
                <a:srgbClr val="083762"/>
              </a:solidFill>
            </a:endParaRPr>
          </a:p>
        </p:txBody>
      </p:sp>
      <p:pic>
        <p:nvPicPr>
          <p:cNvPr id="556" name="Google Shape;55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875" y="836100"/>
            <a:ext cx="11476976" cy="539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56" descr="A blue text on a white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373365"/>
            <a:ext cx="2514599" cy="484631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57"/>
          <p:cNvSpPr/>
          <p:nvPr/>
        </p:nvSpPr>
        <p:spPr>
          <a:xfrm>
            <a:off x="0" y="6483096"/>
            <a:ext cx="12192000" cy="375285"/>
          </a:xfrm>
          <a:custGeom>
            <a:avLst/>
            <a:gdLst/>
            <a:ahLst/>
            <a:cxnLst/>
            <a:rect l="l" t="t" r="r" b="b"/>
            <a:pathLst>
              <a:path w="12192000" h="375284" extrusionOk="0">
                <a:moveTo>
                  <a:pt x="12192000" y="374904"/>
                </a:moveTo>
                <a:lnTo>
                  <a:pt x="7652004" y="0"/>
                </a:lnTo>
                <a:lnTo>
                  <a:pt x="0" y="374904"/>
                </a:lnTo>
                <a:lnTo>
                  <a:pt x="12192000" y="374904"/>
                </a:lnTo>
                <a:close/>
              </a:path>
            </a:pathLst>
          </a:custGeom>
          <a:solidFill>
            <a:srgbClr val="FFFFFF">
              <a:alpha val="19607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57"/>
          <p:cNvSpPr txBox="1">
            <a:spLocks noGrp="1"/>
          </p:cNvSpPr>
          <p:nvPr>
            <p:ph type="title"/>
          </p:nvPr>
        </p:nvSpPr>
        <p:spPr>
          <a:xfrm>
            <a:off x="923645" y="533526"/>
            <a:ext cx="3245232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References</a:t>
            </a:r>
            <a:endParaRPr dirty="0"/>
          </a:p>
        </p:txBody>
      </p:sp>
      <p:sp>
        <p:nvSpPr>
          <p:cNvPr id="565" name="Google Shape;565;p57"/>
          <p:cNvSpPr txBox="1"/>
          <p:nvPr/>
        </p:nvSpPr>
        <p:spPr>
          <a:xfrm>
            <a:off x="923650" y="1707651"/>
            <a:ext cx="10600200" cy="30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22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[5]</a:t>
            </a:r>
            <a:r>
              <a:rPr lang="en-US" sz="2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P.-F. Wu, Y.-T. Liao, and K.-Y. Fan, "Developing and assessing the usability of digital manipulative storytelling system for school-age children," in Proc. IEEE Conf. e-Learning and e-Teaching, 2016, pp. 465-468. </a:t>
            </a:r>
            <a:endParaRPr sz="22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-US" sz="22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[6]</a:t>
            </a:r>
            <a:r>
              <a:rPr lang="en-US" sz="2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A. Kanawade, S. Varvadekar, D. R. Kalbande, and P. Desai, "Gesture and Voice Recognition in Storytelling Application," in Proc. 2nd International Conference on Inventive Systems and Control (ICISC), 2018, pp. 1-5.</a:t>
            </a:r>
            <a:r>
              <a:rPr lang="en-US" sz="2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2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57"/>
          <p:cNvSpPr/>
          <p:nvPr/>
        </p:nvSpPr>
        <p:spPr>
          <a:xfrm>
            <a:off x="2937824" y="6539182"/>
            <a:ext cx="598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IT21302626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Prasadi P.G.K.R</a:t>
            </a: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57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07/08/2024</a:t>
            </a:r>
            <a:endParaRPr/>
          </a:p>
        </p:txBody>
      </p:sp>
      <p:sp>
        <p:nvSpPr>
          <p:cNvPr id="568" name="Google Shape;568;p57"/>
          <p:cNvSpPr txBox="1">
            <a:spLocks noGrp="1"/>
          </p:cNvSpPr>
          <p:nvPr>
            <p:ph type="sldNum" idx="12"/>
          </p:nvPr>
        </p:nvSpPr>
        <p:spPr>
          <a:xfrm>
            <a:off x="11491214" y="6564255"/>
            <a:ext cx="2838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pic>
        <p:nvPicPr>
          <p:cNvPr id="569" name="Google Shape;569;p57" descr="A picture containing text, vector graphic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68150" y="4516800"/>
            <a:ext cx="1658525" cy="165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8"/>
          <p:cNvSpPr txBox="1">
            <a:spLocks noGrp="1"/>
          </p:cNvSpPr>
          <p:nvPr>
            <p:ph type="title"/>
          </p:nvPr>
        </p:nvSpPr>
        <p:spPr>
          <a:xfrm>
            <a:off x="251900" y="902325"/>
            <a:ext cx="4684800" cy="20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rgbClr val="888888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rgbClr val="888888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2060"/>
                </a:solidFill>
              </a:rPr>
              <a:t> </a:t>
            </a:r>
            <a:endParaRPr sz="3200" b="1">
              <a:solidFill>
                <a:srgbClr val="00206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888888"/>
                </a:solidFill>
              </a:rPr>
              <a:t>Component 4</a:t>
            </a:r>
            <a:r>
              <a:rPr lang="en-US" sz="3200" b="1">
                <a:solidFill>
                  <a:srgbClr val="002060"/>
                </a:solidFill>
              </a:rPr>
              <a:t>   </a:t>
            </a:r>
            <a:endParaRPr sz="3200" b="1">
              <a:solidFill>
                <a:srgbClr val="00206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endParaRPr sz="3200" b="1">
              <a:solidFill>
                <a:srgbClr val="00206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rgbClr val="002060"/>
                </a:solidFill>
              </a:rPr>
              <a:t>Automated Educational Assessment System for Cognitive Development</a:t>
            </a:r>
            <a:br>
              <a:rPr lang="en-US" sz="3200" b="1">
                <a:solidFill>
                  <a:srgbClr val="002060"/>
                </a:solidFill>
              </a:rPr>
            </a:br>
            <a:endParaRPr sz="3200" b="1">
              <a:solidFill>
                <a:srgbClr val="002060"/>
              </a:solidFill>
            </a:endParaRPr>
          </a:p>
        </p:txBody>
      </p:sp>
      <p:sp>
        <p:nvSpPr>
          <p:cNvPr id="575" name="Google Shape;575;p58"/>
          <p:cNvSpPr txBox="1">
            <a:spLocks noGrp="1"/>
          </p:cNvSpPr>
          <p:nvPr>
            <p:ph type="body" idx="1"/>
          </p:nvPr>
        </p:nvSpPr>
        <p:spPr>
          <a:xfrm>
            <a:off x="251891" y="4655690"/>
            <a:ext cx="3984900" cy="21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404"/>
              </a:buClr>
              <a:buSzPts val="2800"/>
              <a:buNone/>
            </a:pPr>
            <a:r>
              <a:rPr lang="en-US" b="1" i="1">
                <a:solidFill>
                  <a:srgbClr val="0A0404"/>
                </a:solidFill>
                <a:latin typeface="Calibri"/>
                <a:ea typeface="Calibri"/>
                <a:cs typeface="Calibri"/>
                <a:sym typeface="Calibri"/>
              </a:rPr>
              <a:t>IT21277290</a:t>
            </a:r>
            <a:endParaRPr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0404"/>
              </a:buClr>
              <a:buSzPts val="2800"/>
              <a:buNone/>
            </a:pPr>
            <a:r>
              <a:rPr lang="en-US" b="1" i="1">
                <a:solidFill>
                  <a:srgbClr val="0A0404"/>
                </a:solidFill>
                <a:latin typeface="Calibri"/>
                <a:ea typeface="Calibri"/>
                <a:cs typeface="Calibri"/>
                <a:sym typeface="Calibri"/>
              </a:rPr>
              <a:t>Dulangi G.K.N</a:t>
            </a:r>
            <a:endParaRPr b="1" i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Clr>
                <a:srgbClr val="0A0404"/>
              </a:buClr>
              <a:buSzPts val="2200"/>
              <a:buNone/>
            </a:pPr>
            <a:r>
              <a:rPr lang="en-US" sz="2200" b="1" i="1">
                <a:solidFill>
                  <a:srgbClr val="0A0404"/>
                </a:solidFill>
                <a:latin typeface="Calibri"/>
                <a:ea typeface="Calibri"/>
                <a:cs typeface="Calibri"/>
                <a:sym typeface="Calibri"/>
              </a:rPr>
              <a:t>Information Technology </a:t>
            </a:r>
            <a:br>
              <a:rPr lang="en-US"/>
            </a:br>
            <a:endParaRPr sz="2200"/>
          </a:p>
        </p:txBody>
      </p:sp>
      <p:pic>
        <p:nvPicPr>
          <p:cNvPr id="576" name="Google Shape;576;p58" descr="A blue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58"/>
          <p:cNvSpPr txBox="1">
            <a:spLocks noGrp="1"/>
          </p:cNvSpPr>
          <p:nvPr>
            <p:ph type="sldNum" idx="12"/>
          </p:nvPr>
        </p:nvSpPr>
        <p:spPr>
          <a:xfrm>
            <a:off x="11491214" y="6564255"/>
            <a:ext cx="28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sp>
        <p:nvSpPr>
          <p:cNvPr id="578" name="Google Shape;578;p58"/>
          <p:cNvSpPr/>
          <p:nvPr/>
        </p:nvSpPr>
        <p:spPr>
          <a:xfrm>
            <a:off x="2629200" y="6539175"/>
            <a:ext cx="62982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IT21277290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Dulangi G.K.N</a:t>
            </a: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9" name="Google Shape;579;p58"/>
          <p:cNvPicPr preferRelativeResize="0"/>
          <p:nvPr/>
        </p:nvPicPr>
        <p:blipFill rotWithShape="1">
          <a:blip r:embed="rId4">
            <a:alphaModFix/>
          </a:blip>
          <a:srcRect t="12614" b="12614"/>
          <a:stretch/>
        </p:blipFill>
        <p:spPr>
          <a:xfrm>
            <a:off x="5311702" y="10"/>
            <a:ext cx="6878775" cy="6858000"/>
          </a:xfrm>
          <a:custGeom>
            <a:avLst/>
            <a:gdLst/>
            <a:ahLst/>
            <a:cxnLst/>
            <a:rect l="l" t="t" r="r" b="b"/>
            <a:pathLst>
              <a:path w="6878775" h="6858000" extrusionOk="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9"/>
          <p:cNvSpPr txBox="1">
            <a:spLocks noGrp="1"/>
          </p:cNvSpPr>
          <p:nvPr>
            <p:ph type="title"/>
          </p:nvPr>
        </p:nvSpPr>
        <p:spPr>
          <a:xfrm>
            <a:off x="923645" y="533526"/>
            <a:ext cx="27711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Background</a:t>
            </a:r>
            <a:endParaRPr/>
          </a:p>
        </p:txBody>
      </p:sp>
      <p:sp>
        <p:nvSpPr>
          <p:cNvPr id="585" name="Google Shape;585;p59"/>
          <p:cNvSpPr txBox="1">
            <a:spLocks noGrp="1"/>
          </p:cNvSpPr>
          <p:nvPr>
            <p:ph type="sldNum" idx="12"/>
          </p:nvPr>
        </p:nvSpPr>
        <p:spPr>
          <a:xfrm>
            <a:off x="11491214" y="6564255"/>
            <a:ext cx="2838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sp>
        <p:nvSpPr>
          <p:cNvPr id="586" name="Google Shape;586;p59"/>
          <p:cNvSpPr txBox="1"/>
          <p:nvPr/>
        </p:nvSpPr>
        <p:spPr>
          <a:xfrm>
            <a:off x="923650" y="1693255"/>
            <a:ext cx="9404400" cy="4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6050" rIns="0" bIns="0" anchor="t" anchorCtr="0">
            <a:spAutoFit/>
          </a:bodyPr>
          <a:lstStyle/>
          <a:p>
            <a:pPr marL="469900" marR="0" lvl="0" indent="-4768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100"/>
              <a:buFont typeface="Arial"/>
              <a:buChar char="•"/>
            </a:pPr>
            <a:r>
              <a:rPr lang="en-US" sz="31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Current Educational Challenges</a:t>
            </a:r>
            <a:endParaRPr sz="31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69900" marR="0" lvl="0" indent="-476883" algn="l" rtl="0">
              <a:lnSpc>
                <a:spcPct val="100000"/>
              </a:lnSpc>
              <a:spcBef>
                <a:spcPts val="1685"/>
              </a:spcBef>
              <a:spcAft>
                <a:spcPts val="0"/>
              </a:spcAft>
              <a:buClr>
                <a:srgbClr val="002060"/>
              </a:buClr>
              <a:buSzPts val="3100"/>
              <a:buFont typeface="Arial"/>
              <a:buChar char="•"/>
            </a:pPr>
            <a:r>
              <a:rPr lang="en-US" sz="31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Advancements in Educational Technology</a:t>
            </a:r>
            <a:endParaRPr sz="31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69900" marR="0" lvl="0" indent="-476883" algn="l" rtl="0">
              <a:lnSpc>
                <a:spcPct val="100000"/>
              </a:lnSpc>
              <a:spcBef>
                <a:spcPts val="1685"/>
              </a:spcBef>
              <a:spcAft>
                <a:spcPts val="0"/>
              </a:spcAft>
              <a:buClr>
                <a:srgbClr val="002060"/>
              </a:buClr>
              <a:buSzPts val="3100"/>
              <a:buFont typeface="Calibri"/>
              <a:buChar char="•"/>
            </a:pPr>
            <a:r>
              <a:rPr lang="en-US" sz="31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Need for Personalized Learning</a:t>
            </a:r>
            <a:endParaRPr sz="31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69900" marR="0" lvl="0" indent="-476883" algn="l" rtl="0">
              <a:lnSpc>
                <a:spcPct val="100000"/>
              </a:lnSpc>
              <a:spcBef>
                <a:spcPts val="1685"/>
              </a:spcBef>
              <a:spcAft>
                <a:spcPts val="0"/>
              </a:spcAft>
              <a:buClr>
                <a:srgbClr val="002060"/>
              </a:buClr>
              <a:buSzPts val="3100"/>
              <a:buFont typeface="Calibri"/>
              <a:buChar char="•"/>
            </a:pPr>
            <a:r>
              <a:rPr lang="en-US" sz="31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Importance of Immediate Feedback</a:t>
            </a:r>
            <a:endParaRPr sz="31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685"/>
              </a:spcBef>
              <a:spcAft>
                <a:spcPts val="0"/>
              </a:spcAft>
              <a:buNone/>
            </a:pPr>
            <a:endParaRPr sz="31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59"/>
          <p:cNvSpPr/>
          <p:nvPr/>
        </p:nvSpPr>
        <p:spPr>
          <a:xfrm>
            <a:off x="2937824" y="6539182"/>
            <a:ext cx="598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IT21277290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Dulangi G.K.N</a:t>
            </a: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59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07/08/2024</a:t>
            </a:r>
            <a:endParaRPr/>
          </a:p>
        </p:txBody>
      </p:sp>
      <p:pic>
        <p:nvPicPr>
          <p:cNvPr id="589" name="Google Shape;589;p59" descr="A blue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8200" y="2254675"/>
            <a:ext cx="3316825" cy="221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0"/>
          <p:cNvSpPr txBox="1">
            <a:spLocks noGrp="1"/>
          </p:cNvSpPr>
          <p:nvPr>
            <p:ph type="title"/>
          </p:nvPr>
        </p:nvSpPr>
        <p:spPr>
          <a:xfrm>
            <a:off x="603609" y="315290"/>
            <a:ext cx="3535771" cy="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Research Gap</a:t>
            </a:r>
            <a:endParaRPr dirty="0"/>
          </a:p>
        </p:txBody>
      </p:sp>
      <p:sp>
        <p:nvSpPr>
          <p:cNvPr id="596" name="Google Shape;596;p60"/>
          <p:cNvSpPr txBox="1">
            <a:spLocks noGrp="1"/>
          </p:cNvSpPr>
          <p:nvPr>
            <p:ph type="sldNum" idx="12"/>
          </p:nvPr>
        </p:nvSpPr>
        <p:spPr>
          <a:xfrm>
            <a:off x="11491214" y="6564255"/>
            <a:ext cx="2838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sp>
        <p:nvSpPr>
          <p:cNvPr id="597" name="Google Shape;597;p60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9711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07/08/2024</a:t>
            </a:r>
            <a:endParaRPr/>
          </a:p>
        </p:txBody>
      </p:sp>
      <p:graphicFrame>
        <p:nvGraphicFramePr>
          <p:cNvPr id="598" name="Google Shape;598;p60"/>
          <p:cNvGraphicFramePr/>
          <p:nvPr/>
        </p:nvGraphicFramePr>
        <p:xfrm>
          <a:off x="4411789" y="127917"/>
          <a:ext cx="7640525" cy="6300845"/>
        </p:xfrm>
        <a:graphic>
          <a:graphicData uri="http://schemas.openxmlformats.org/drawingml/2006/table">
            <a:tbl>
              <a:tblPr firstRow="1" bandRow="1">
                <a:noFill/>
                <a:tableStyleId>{6E4B4ECA-EF8E-4D85-8A34-159683FEB11C}</a:tableStyleId>
              </a:tblPr>
              <a:tblGrid>
                <a:gridCol w="2793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3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8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02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FFFFFF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Features</a:t>
                      </a:r>
                      <a:endParaRPr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112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483869" marR="126363" lvl="0" indent="-347979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Implementation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  <a:p>
                      <a:pPr marL="483869" marR="126363" lvl="0" indent="-347979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and assessment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  <a:p>
                      <a:pPr marL="483869" marR="126363" lvl="0" indent="-347979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of the automatic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  <a:p>
                      <a:pPr marL="483869" marR="126363" lvl="0" indent="-347979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question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  <a:p>
                      <a:pPr marL="483869" marR="126363" lvl="0" indent="-347979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generation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  <a:p>
                      <a:pPr marL="483869" marR="126363" lvl="0" indent="-347979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module</a:t>
                      </a:r>
                      <a:endParaRPr sz="16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237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478155" marR="127635" lvl="0" indent="-34163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A Question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  <a:p>
                      <a:pPr marL="478155" marR="127635" lvl="0" indent="-34163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Generation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  <a:p>
                      <a:pPr marL="478155" marR="127635" lvl="0" indent="-34163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Engine for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  <a:p>
                      <a:pPr marL="478155" marR="127635" lvl="0" indent="-34163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Educational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  <a:p>
                      <a:pPr marL="478155" marR="127635" lvl="0" indent="-34163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Assesment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  <a:p>
                      <a:pPr marL="478155" marR="127635" lvl="0" indent="-34163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Based on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  <a:p>
                      <a:pPr marL="478155" marR="127635" lvl="0" indent="-34163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Domain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  <a:p>
                      <a:pPr marL="478155" marR="127635" lvl="0" indent="-34163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Ontologies</a:t>
                      </a:r>
                      <a:endParaRPr sz="160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237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508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b="1">
                        <a:solidFill>
                          <a:srgbClr val="FFFFFF"/>
                        </a:solidFill>
                      </a:endParaRPr>
                    </a:p>
                    <a:p>
                      <a:pPr marL="508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</a:rPr>
                        <a:t>Child-Flourish</a:t>
                      </a:r>
                      <a:endParaRPr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237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8350">
                <a:tc>
                  <a:txBody>
                    <a:bodyPr/>
                    <a:lstStyle/>
                    <a:p>
                      <a:pPr marL="92075" marR="356235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generates personalized questions tailored to each child's individual learning needs, ensuring a unique and customized assessment experience.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112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486408" marR="0" lvl="0" indent="0" algn="l" rtl="0">
                        <a:lnSpc>
                          <a:spcPct val="11464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latin typeface="Corbel"/>
                          <a:ea typeface="Corbel"/>
                          <a:cs typeface="Corbel"/>
                          <a:sym typeface="Corbel"/>
                        </a:rPr>
                        <a:t>X</a:t>
                      </a:r>
                      <a:endParaRPr sz="2800" u="none" strike="noStrike" cap="non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64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u="none" strike="noStrike" cap="none">
                          <a:latin typeface="Corbel"/>
                          <a:ea typeface="Corbel"/>
                          <a:cs typeface="Corbel"/>
                          <a:sym typeface="Corbel"/>
                        </a:rPr>
                        <a:t>X</a:t>
                      </a:r>
                      <a:endParaRPr sz="2800" u="none" strike="noStrike" cap="non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✔</a:t>
                      </a:r>
                      <a:endParaRPr sz="2800" u="none" strike="noStrike" cap="non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L="0" marR="0" marT="2350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575">
                <a:tc>
                  <a:txBody>
                    <a:bodyPr/>
                    <a:lstStyle/>
                    <a:p>
                      <a:pPr marL="92075" marR="22352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Incorporates Retrieval Augmented Generation (RAG) for personalized question generation.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175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486408" lvl="0" indent="0" algn="l" rtl="0">
                        <a:lnSpc>
                          <a:spcPct val="11464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800" b="1">
                          <a:latin typeface="Corbel"/>
                          <a:ea typeface="Corbel"/>
                          <a:cs typeface="Corbel"/>
                          <a:sym typeface="Corbel"/>
                        </a:rPr>
                        <a:t>X</a:t>
                      </a:r>
                      <a:endParaRPr sz="2800" u="none" strike="noStrike" cap="non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L="0" marR="0" marT="2350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486408" lvl="0" indent="0" algn="l" rtl="0">
                        <a:lnSpc>
                          <a:spcPct val="11464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800" b="1">
                          <a:latin typeface="Corbel"/>
                          <a:ea typeface="Corbel"/>
                          <a:cs typeface="Corbel"/>
                          <a:sym typeface="Corbel"/>
                        </a:rPr>
                        <a:t>X</a:t>
                      </a:r>
                      <a:endParaRPr sz="2800" u="none" strike="noStrike" cap="non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L="0" marR="0" marT="2350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✔</a:t>
                      </a:r>
                      <a:endParaRPr sz="2800" u="none" strike="noStrike" cap="non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L="0" marR="0" marT="2350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7800">
                <a:tc>
                  <a:txBody>
                    <a:bodyPr/>
                    <a:lstStyle/>
                    <a:p>
                      <a:pPr marL="92075" marR="9779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Automatically generate relevant and challenging questions, adapting to the child's progress and learning level.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237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✔</a:t>
                      </a:r>
                      <a:endParaRPr sz="2800" u="none" strike="noStrike" cap="non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800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✔</a:t>
                      </a:r>
                      <a:endParaRPr sz="2800" u="none" strike="noStrike" cap="non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✔</a:t>
                      </a:r>
                      <a:endParaRPr sz="2800" u="none" strike="noStrike" cap="non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L="0" marR="0" marT="241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4900">
                <a:tc>
                  <a:txBody>
                    <a:bodyPr/>
                    <a:lstStyle/>
                    <a:p>
                      <a:pPr marL="92075" marR="267335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Calculate a score and Real time feedback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2375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486408" lvl="0" indent="0" algn="l" rtl="0">
                        <a:lnSpc>
                          <a:spcPct val="11464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800" b="1">
                          <a:latin typeface="Corbel"/>
                          <a:ea typeface="Corbel"/>
                          <a:cs typeface="Corbel"/>
                          <a:sym typeface="Corbel"/>
                        </a:rPr>
                        <a:t>X</a:t>
                      </a:r>
                      <a:endParaRPr sz="2800" u="none" strike="noStrike" cap="non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L="0" marR="0" marT="2477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486408" lvl="0" indent="0" algn="l" rtl="0">
                        <a:lnSpc>
                          <a:spcPct val="11464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800" b="1">
                          <a:latin typeface="Corbel"/>
                          <a:ea typeface="Corbel"/>
                          <a:cs typeface="Corbel"/>
                          <a:sym typeface="Corbel"/>
                        </a:rPr>
                        <a:t>X</a:t>
                      </a:r>
                      <a:endParaRPr sz="2800" u="none" strike="noStrike" cap="non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L="0" marR="0" marT="2477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✔</a:t>
                      </a:r>
                      <a:endParaRPr sz="2800" u="none" strike="noStrike" cap="non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L="0" marR="0" marT="2477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99" name="Google Shape;599;p60"/>
          <p:cNvSpPr txBox="1"/>
          <p:nvPr/>
        </p:nvSpPr>
        <p:spPr>
          <a:xfrm>
            <a:off x="603600" y="1318368"/>
            <a:ext cx="3808200" cy="39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u="sng">
                <a:solidFill>
                  <a:srgbClr val="0A5294"/>
                </a:solidFill>
                <a:latin typeface="Calibri"/>
                <a:ea typeface="Calibri"/>
                <a:cs typeface="Calibri"/>
                <a:sym typeface="Calibri"/>
              </a:rPr>
              <a:t>Novelty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sz="2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6870" marR="5080" lvl="0" indent="-3511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300"/>
              <a:buChar char="•"/>
            </a:pPr>
            <a:r>
              <a:rPr lang="en-US" sz="2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Retrieval Augmented Generation (RAG)</a:t>
            </a:r>
            <a:endParaRPr sz="22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6870" marR="5080" lvl="0" indent="-3511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300"/>
              <a:buFont typeface="Calibri"/>
              <a:buChar char="•"/>
            </a:pPr>
            <a:r>
              <a:rPr lang="en-US" sz="2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Pre-trained Large Language Model</a:t>
            </a:r>
            <a:endParaRPr sz="22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508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200"/>
              <a:buFont typeface="Calibri"/>
              <a:buChar char="•"/>
            </a:pPr>
            <a:r>
              <a:rPr lang="en-US" sz="2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Dynamic Question Variation</a:t>
            </a:r>
            <a:endParaRPr sz="22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508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200"/>
              <a:buFont typeface="Calibri"/>
              <a:buChar char="•"/>
            </a:pPr>
            <a:r>
              <a:rPr lang="en-US" sz="2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Comprehensive and Fair Assessment </a:t>
            </a:r>
            <a:endParaRPr sz="22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219709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60"/>
          <p:cNvSpPr txBox="1"/>
          <p:nvPr/>
        </p:nvSpPr>
        <p:spPr>
          <a:xfrm>
            <a:off x="2865575" y="6442750"/>
            <a:ext cx="719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IT21277290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Dulangi G.K.N</a:t>
            </a: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1" name="Google Shape;601;p60" descr="A blue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1"/>
          <p:cNvSpPr txBox="1">
            <a:spLocks noGrp="1"/>
          </p:cNvSpPr>
          <p:nvPr>
            <p:ph type="sldNum" idx="12"/>
          </p:nvPr>
        </p:nvSpPr>
        <p:spPr>
          <a:xfrm>
            <a:off x="11491214" y="6564255"/>
            <a:ext cx="2838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sp>
        <p:nvSpPr>
          <p:cNvPr id="607" name="Google Shape;607;p61"/>
          <p:cNvSpPr/>
          <p:nvPr/>
        </p:nvSpPr>
        <p:spPr>
          <a:xfrm>
            <a:off x="2937824" y="6539182"/>
            <a:ext cx="598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IT21277290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Dulangi G.K.N</a:t>
            </a: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61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07/08/2024</a:t>
            </a:r>
            <a:endParaRPr/>
          </a:p>
        </p:txBody>
      </p:sp>
      <p:sp>
        <p:nvSpPr>
          <p:cNvPr id="609" name="Google Shape;609;p61"/>
          <p:cNvSpPr txBox="1"/>
          <p:nvPr/>
        </p:nvSpPr>
        <p:spPr>
          <a:xfrm>
            <a:off x="526500" y="333425"/>
            <a:ext cx="69549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083762"/>
                </a:solidFill>
                <a:latin typeface="Cambria"/>
                <a:ea typeface="Cambria"/>
                <a:cs typeface="Cambria"/>
                <a:sym typeface="Cambria"/>
              </a:rPr>
              <a:t>Research Questions</a:t>
            </a:r>
            <a:endParaRPr sz="4000" b="1">
              <a:solidFill>
                <a:srgbClr val="08376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10" name="Google Shape;610;p61"/>
          <p:cNvSpPr txBox="1">
            <a:spLocks noGrp="1"/>
          </p:cNvSpPr>
          <p:nvPr>
            <p:ph type="body" idx="1"/>
          </p:nvPr>
        </p:nvSpPr>
        <p:spPr>
          <a:xfrm>
            <a:off x="471750" y="1622000"/>
            <a:ext cx="11248500" cy="31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798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510"/>
              <a:buFont typeface="Calibri"/>
              <a:buChar char="●"/>
            </a:pPr>
            <a:r>
              <a:rPr lang="en-US" sz="2510">
                <a:solidFill>
                  <a:srgbClr val="002060"/>
                </a:solidFill>
                <a:highlight>
                  <a:schemeClr val="accent1"/>
                </a:highlight>
                <a:latin typeface="Calibri"/>
                <a:ea typeface="Calibri"/>
                <a:cs typeface="Calibri"/>
                <a:sym typeface="Calibri"/>
              </a:rPr>
              <a:t>Immediate Feedback Impact</a:t>
            </a:r>
            <a:endParaRPr sz="2510">
              <a:solidFill>
                <a:srgbClr val="002060"/>
              </a:solidFill>
              <a:highlight>
                <a:schemeClr val="accen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98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510"/>
              <a:buFont typeface="Calibri"/>
              <a:buChar char="●"/>
            </a:pPr>
            <a:r>
              <a:rPr lang="en-US" sz="2510">
                <a:solidFill>
                  <a:srgbClr val="002060"/>
                </a:solidFill>
                <a:highlight>
                  <a:schemeClr val="accent1"/>
                </a:highlight>
                <a:latin typeface="Calibri"/>
                <a:ea typeface="Calibri"/>
                <a:cs typeface="Calibri"/>
                <a:sym typeface="Calibri"/>
              </a:rPr>
              <a:t>Multimodal Content Integration Enhancing Cognitive Development</a:t>
            </a:r>
            <a:endParaRPr sz="2510">
              <a:solidFill>
                <a:srgbClr val="002060"/>
              </a:solidFill>
              <a:highlight>
                <a:schemeClr val="accen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98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510"/>
              <a:buFont typeface="Calibri"/>
              <a:buChar char="●"/>
            </a:pPr>
            <a:r>
              <a:rPr lang="en-US" sz="2510">
                <a:solidFill>
                  <a:srgbClr val="002060"/>
                </a:solidFill>
                <a:highlight>
                  <a:schemeClr val="accent1"/>
                </a:highlight>
                <a:latin typeface="Calibri"/>
                <a:ea typeface="Calibri"/>
                <a:cs typeface="Calibri"/>
                <a:sym typeface="Calibri"/>
              </a:rPr>
              <a:t>Generating Meaningful Educational Content</a:t>
            </a:r>
            <a:endParaRPr sz="2510">
              <a:solidFill>
                <a:srgbClr val="002060"/>
              </a:solidFill>
              <a:highlight>
                <a:schemeClr val="accen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98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510"/>
              <a:buFont typeface="Calibri"/>
              <a:buChar char="●"/>
            </a:pPr>
            <a:r>
              <a:rPr lang="en-US" sz="2510">
                <a:solidFill>
                  <a:srgbClr val="002060"/>
                </a:solidFill>
                <a:highlight>
                  <a:schemeClr val="accent1"/>
                </a:highlight>
                <a:latin typeface="Calibri"/>
                <a:ea typeface="Calibri"/>
                <a:cs typeface="Calibri"/>
                <a:sym typeface="Calibri"/>
              </a:rPr>
              <a:t>Leveraging AI</a:t>
            </a:r>
            <a:endParaRPr sz="2557">
              <a:solidFill>
                <a:srgbClr val="002060"/>
              </a:solidFill>
              <a:highlight>
                <a:schemeClr val="accen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1" name="Google Shape;611;p61" descr="A blue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61" descr="A picture containing pers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4076" y="4615550"/>
            <a:ext cx="2417926" cy="167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2"/>
          <p:cNvSpPr txBox="1">
            <a:spLocks noGrp="1"/>
          </p:cNvSpPr>
          <p:nvPr>
            <p:ph type="title"/>
          </p:nvPr>
        </p:nvSpPr>
        <p:spPr>
          <a:xfrm>
            <a:off x="406945" y="98776"/>
            <a:ext cx="24510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Objectives</a:t>
            </a:r>
            <a:endParaRPr/>
          </a:p>
        </p:txBody>
      </p:sp>
      <p:sp>
        <p:nvSpPr>
          <p:cNvPr id="618" name="Google Shape;618;p62"/>
          <p:cNvSpPr txBox="1">
            <a:spLocks noGrp="1"/>
          </p:cNvSpPr>
          <p:nvPr>
            <p:ph type="sldNum" idx="12"/>
          </p:nvPr>
        </p:nvSpPr>
        <p:spPr>
          <a:xfrm>
            <a:off x="11491214" y="6564255"/>
            <a:ext cx="2838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sp>
        <p:nvSpPr>
          <p:cNvPr id="619" name="Google Shape;619;p62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07/08/2024</a:t>
            </a:r>
            <a:endParaRPr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62"/>
          <p:cNvSpPr txBox="1"/>
          <p:nvPr/>
        </p:nvSpPr>
        <p:spPr>
          <a:xfrm>
            <a:off x="406950" y="948713"/>
            <a:ext cx="8863200" cy="53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u="sng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Main Objective</a:t>
            </a:r>
            <a:endParaRPr sz="22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sz="215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6870" marR="0" lvl="0" indent="-3511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300"/>
              <a:buFont typeface="Arial"/>
              <a:buChar char="•"/>
            </a:pPr>
            <a:r>
              <a:rPr lang="en-US" sz="23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To develop an automated educational assessment system that enhances children's cognitive development by providing personalized, immediate feedback on their understanding of various study materials.</a:t>
            </a:r>
            <a:endParaRPr sz="23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580"/>
              </a:spcBef>
              <a:spcAft>
                <a:spcPts val="0"/>
              </a:spcAft>
              <a:buNone/>
            </a:pPr>
            <a:r>
              <a:rPr lang="en-US" sz="2200" b="1" u="sng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Sub Objective</a:t>
            </a:r>
            <a:endParaRPr sz="22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sz="215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200"/>
              <a:buChar char="•"/>
            </a:pPr>
            <a:r>
              <a:rPr lang="en-US" sz="2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To enable children to upload diverse types of educational content for assessment.</a:t>
            </a:r>
            <a:endParaRPr sz="22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200"/>
              <a:buChar char="•"/>
            </a:pPr>
            <a:r>
              <a:rPr lang="en-US" sz="2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To utilize advanced AI technologies (RAG,  LLM) to generate and evaluate questions.</a:t>
            </a:r>
            <a:endParaRPr sz="22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200"/>
              <a:buChar char="•"/>
            </a:pPr>
            <a:r>
              <a:rPr lang="en-US" sz="2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To provide immediate feedback and scoring to aid in children's learning processes.</a:t>
            </a:r>
            <a:endParaRPr sz="22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200"/>
              <a:buChar char="•"/>
            </a:pPr>
            <a:r>
              <a:rPr lang="en-US" sz="2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To integrate multimodal content to improve assessment accuracy and engagement.</a:t>
            </a:r>
            <a:endParaRPr sz="22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62"/>
          <p:cNvSpPr txBox="1"/>
          <p:nvPr/>
        </p:nvSpPr>
        <p:spPr>
          <a:xfrm>
            <a:off x="3089550" y="6441450"/>
            <a:ext cx="654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IT21277290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Dulangi G.K.N</a:t>
            </a: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/>
          </a:p>
        </p:txBody>
      </p:sp>
      <p:pic>
        <p:nvPicPr>
          <p:cNvPr id="622" name="Google Shape;622;p62" descr="A blue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62" descr="A picture containing LEGO, to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60050" y="98775"/>
            <a:ext cx="2052551" cy="20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3"/>
          <p:cNvSpPr txBox="1">
            <a:spLocks noGrp="1"/>
          </p:cNvSpPr>
          <p:nvPr>
            <p:ph type="title"/>
          </p:nvPr>
        </p:nvSpPr>
        <p:spPr>
          <a:xfrm>
            <a:off x="756615" y="324104"/>
            <a:ext cx="50907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System Diagram</a:t>
            </a:r>
            <a:endParaRPr/>
          </a:p>
        </p:txBody>
      </p:sp>
      <p:sp>
        <p:nvSpPr>
          <p:cNvPr id="629" name="Google Shape;629;p63"/>
          <p:cNvSpPr txBox="1">
            <a:spLocks noGrp="1"/>
          </p:cNvSpPr>
          <p:nvPr>
            <p:ph type="sldNum" idx="12"/>
          </p:nvPr>
        </p:nvSpPr>
        <p:spPr>
          <a:xfrm>
            <a:off x="11491214" y="6564255"/>
            <a:ext cx="2838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sp>
        <p:nvSpPr>
          <p:cNvPr id="630" name="Google Shape;630;p63"/>
          <p:cNvSpPr txBox="1">
            <a:spLocks noGrp="1"/>
          </p:cNvSpPr>
          <p:nvPr>
            <p:ph type="ftr" idx="11"/>
          </p:nvPr>
        </p:nvSpPr>
        <p:spPr>
          <a:xfrm>
            <a:off x="10368150" y="6577350"/>
            <a:ext cx="9591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07/08/2024</a:t>
            </a:r>
            <a:endParaRPr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63"/>
          <p:cNvSpPr txBox="1"/>
          <p:nvPr/>
        </p:nvSpPr>
        <p:spPr>
          <a:xfrm>
            <a:off x="2615575" y="6396300"/>
            <a:ext cx="701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IT21277290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Dulangi G.K.N </a:t>
            </a: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                                                                  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2" name="Google Shape;63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67629"/>
            <a:ext cx="11887202" cy="2862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63" descr="A blue text on a white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4"/>
          <p:cNvSpPr txBox="1">
            <a:spLocks noGrp="1"/>
          </p:cNvSpPr>
          <p:nvPr>
            <p:ph type="title"/>
          </p:nvPr>
        </p:nvSpPr>
        <p:spPr>
          <a:xfrm>
            <a:off x="773999" y="253857"/>
            <a:ext cx="5322000" cy="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Technologies</a:t>
            </a:r>
            <a:endParaRPr/>
          </a:p>
        </p:txBody>
      </p:sp>
      <p:sp>
        <p:nvSpPr>
          <p:cNvPr id="639" name="Google Shape;639;p64"/>
          <p:cNvSpPr txBox="1"/>
          <p:nvPr/>
        </p:nvSpPr>
        <p:spPr>
          <a:xfrm>
            <a:off x="774003" y="1784775"/>
            <a:ext cx="2831400" cy="34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357505" marR="0" lvl="0" indent="-38290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Font typeface="Arial"/>
              <a:buChar char="•"/>
            </a:pPr>
            <a:r>
              <a:rPr lang="en-US" sz="2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endParaRPr sz="26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7505" marR="0" lvl="0" indent="-38290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Font typeface="Arial"/>
              <a:buChar char="•"/>
            </a:pPr>
            <a:r>
              <a:rPr lang="en-US" sz="2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TensorFlow</a:t>
            </a:r>
            <a:endParaRPr sz="26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7505" marR="0" lvl="0" indent="-38290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Font typeface="Arial"/>
              <a:buChar char="•"/>
            </a:pPr>
            <a:r>
              <a:rPr lang="en-US" sz="2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React </a:t>
            </a:r>
            <a:endParaRPr sz="26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7505" marR="0" lvl="0" indent="-38290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Font typeface="Arial"/>
              <a:buChar char="•"/>
            </a:pPr>
            <a:r>
              <a:rPr lang="en-US" sz="2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MongoDB</a:t>
            </a:r>
            <a:endParaRPr sz="26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7505" marR="0" lvl="0" indent="-38290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Font typeface="Arial"/>
              <a:buChar char="•"/>
            </a:pPr>
            <a:r>
              <a:rPr lang="en-US" sz="2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Node JS</a:t>
            </a:r>
            <a:endParaRPr sz="26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7505" marR="0" lvl="0" indent="-38290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Font typeface="Arial"/>
              <a:buChar char="•"/>
            </a:pPr>
            <a:r>
              <a:rPr lang="en-US" sz="2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Flask</a:t>
            </a:r>
            <a:endParaRPr sz="26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0" name="Google Shape;640;p64"/>
          <p:cNvGrpSpPr/>
          <p:nvPr/>
        </p:nvGrpSpPr>
        <p:grpSpPr>
          <a:xfrm>
            <a:off x="7229373" y="2965904"/>
            <a:ext cx="1895976" cy="2013236"/>
            <a:chOff x="9040923" y="4442429"/>
            <a:chExt cx="1895976" cy="2013236"/>
          </a:xfrm>
        </p:grpSpPr>
        <p:pic>
          <p:nvPicPr>
            <p:cNvPr id="641" name="Google Shape;641;p6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68347" y="5617464"/>
              <a:ext cx="1368552" cy="83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2" name="Google Shape;642;p6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040923" y="4442429"/>
              <a:ext cx="1895967" cy="5039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43" name="Google Shape;643;p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31163" y="1334172"/>
            <a:ext cx="1094182" cy="1104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6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350946" y="1084235"/>
            <a:ext cx="1558858" cy="1068926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64"/>
          <p:cNvSpPr txBox="1">
            <a:spLocks noGrp="1"/>
          </p:cNvSpPr>
          <p:nvPr>
            <p:ph type="sldNum" idx="12"/>
          </p:nvPr>
        </p:nvSpPr>
        <p:spPr>
          <a:xfrm>
            <a:off x="11491214" y="6564255"/>
            <a:ext cx="2838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  <p:sp>
        <p:nvSpPr>
          <p:cNvPr id="646" name="Google Shape;646;p64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0044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07/08/2024</a:t>
            </a:r>
            <a:endParaRPr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64"/>
          <p:cNvSpPr txBox="1"/>
          <p:nvPr/>
        </p:nvSpPr>
        <p:spPr>
          <a:xfrm>
            <a:off x="2917975" y="6305550"/>
            <a:ext cx="704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IT21277290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Dulangi G.K.N </a:t>
            </a: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8" name="Google Shape;648;p64" descr="A blue text on a white background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95988" y="414375"/>
            <a:ext cx="1895975" cy="627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6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08750" y="2833287"/>
            <a:ext cx="1123200" cy="1446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814352" y="133900"/>
            <a:ext cx="36672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Objectives</a:t>
            </a:r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11491214" y="6564255"/>
            <a:ext cx="2838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39" name="Google Shape;139;p20"/>
          <p:cNvSpPr txBox="1"/>
          <p:nvPr/>
        </p:nvSpPr>
        <p:spPr>
          <a:xfrm>
            <a:off x="814350" y="945050"/>
            <a:ext cx="11149800" cy="49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065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530"/>
              </a:spcBef>
              <a:spcAft>
                <a:spcPts val="0"/>
              </a:spcAft>
              <a:buNone/>
            </a:pPr>
            <a:r>
              <a:rPr lang="en-US" sz="1700" b="1" u="sng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Main Objective:</a:t>
            </a:r>
            <a:endParaRPr sz="1700" b="1" u="sng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Char char="●"/>
            </a:pPr>
            <a:r>
              <a:rPr lang="en-US" sz="17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Develop an integrated learning platform to enhance cognitive and emotional development in young children and support parents.</a:t>
            </a:r>
            <a:endParaRPr sz="1700" b="1" u="sng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440"/>
              </a:spcBef>
              <a:spcAft>
                <a:spcPts val="0"/>
              </a:spcAft>
              <a:buNone/>
            </a:pPr>
            <a:r>
              <a:rPr lang="en-US" sz="1700" b="1" u="sng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Sub Objectives</a:t>
            </a:r>
            <a:r>
              <a:rPr lang="en-US" sz="17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7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1440"/>
              </a:spcBef>
              <a:spcAft>
                <a:spcPts val="0"/>
              </a:spcAft>
              <a:buClr>
                <a:srgbClr val="002060"/>
              </a:buClr>
              <a:buSzPts val="1700"/>
              <a:buChar char="●"/>
            </a:pPr>
            <a:r>
              <a:rPr lang="en-US" sz="17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Automated Educational Assessment:</a:t>
            </a:r>
            <a:br>
              <a:rPr lang="en-US" sz="17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7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Assess children's understanding through auto generated questions from educational content.</a:t>
            </a:r>
            <a:endParaRPr sz="17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Calibri"/>
              <a:buChar char="●"/>
            </a:pPr>
            <a:r>
              <a:rPr lang="en-US" sz="17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Early Identification of ADHD:</a:t>
            </a:r>
            <a:endParaRPr sz="17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Predict ADHD in children using behavioral and cognitive indicators with machine learning.</a:t>
            </a:r>
            <a:endParaRPr sz="17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Calibri"/>
              <a:buChar char="●"/>
            </a:pPr>
            <a:r>
              <a:rPr lang="en-US" sz="17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Emotional Analysis:</a:t>
            </a:r>
            <a:endParaRPr sz="17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Analyze children's facial expressions to identify emotional development issues.</a:t>
            </a:r>
            <a:endParaRPr sz="17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Calibri"/>
              <a:buChar char="●"/>
            </a:pPr>
            <a:r>
              <a:rPr lang="en-US" sz="17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Enhancing Literacy Skills:</a:t>
            </a:r>
            <a:endParaRPr sz="17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Improve literacy through an educational game providing real-time feedback.</a:t>
            </a:r>
            <a:endParaRPr sz="17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Calibri"/>
              <a:buChar char="●"/>
            </a:pPr>
            <a:r>
              <a:rPr lang="en-US" sz="17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Screen Time Management:</a:t>
            </a:r>
            <a:endParaRPr sz="17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Balance engagement and health by adhering to recommended screen time guidelines.</a:t>
            </a:r>
            <a:endParaRPr sz="17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373365"/>
            <a:ext cx="2514599" cy="48463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07/08/2024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65"/>
          <p:cNvSpPr txBox="1">
            <a:spLocks noGrp="1"/>
          </p:cNvSpPr>
          <p:nvPr>
            <p:ph type="title"/>
          </p:nvPr>
        </p:nvSpPr>
        <p:spPr>
          <a:xfrm>
            <a:off x="563520" y="331026"/>
            <a:ext cx="531617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Requirement Analysis</a:t>
            </a:r>
            <a:endParaRPr dirty="0"/>
          </a:p>
        </p:txBody>
      </p:sp>
      <p:sp>
        <p:nvSpPr>
          <p:cNvPr id="656" name="Google Shape;656;p65"/>
          <p:cNvSpPr txBox="1">
            <a:spLocks noGrp="1"/>
          </p:cNvSpPr>
          <p:nvPr>
            <p:ph type="sldNum" idx="12"/>
          </p:nvPr>
        </p:nvSpPr>
        <p:spPr>
          <a:xfrm>
            <a:off x="11491214" y="6564255"/>
            <a:ext cx="2838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sp>
        <p:nvSpPr>
          <p:cNvPr id="657" name="Google Shape;657;p65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07/08/2024</a:t>
            </a:r>
            <a:endParaRPr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65"/>
          <p:cNvSpPr txBox="1"/>
          <p:nvPr/>
        </p:nvSpPr>
        <p:spPr>
          <a:xfrm>
            <a:off x="7159230" y="1455618"/>
            <a:ext cx="4332000" cy="3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A5294"/>
                </a:solidFill>
                <a:latin typeface="Calibri"/>
                <a:ea typeface="Calibri"/>
                <a:cs typeface="Calibri"/>
                <a:sym typeface="Calibri"/>
              </a:rPr>
              <a:t>Non-functional requirements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None/>
            </a:pPr>
            <a:endParaRPr sz="31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27100" marR="0" lvl="0" indent="-43243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Accuracy</a:t>
            </a:r>
            <a:endParaRPr sz="24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27100" marR="0" lvl="0" indent="-432433" algn="l" rtl="0">
              <a:lnSpc>
                <a:spcPct val="100000"/>
              </a:lnSpc>
              <a:spcBef>
                <a:spcPts val="1685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Reliability</a:t>
            </a:r>
            <a:endParaRPr sz="24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27100" marR="0" lvl="0" indent="-432433" algn="l" rtl="0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Performance</a:t>
            </a:r>
            <a:endParaRPr sz="24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27100" marR="0" lvl="0" indent="-432433" algn="l" rtl="0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Calibri"/>
              <a:buChar char="▪"/>
            </a:pPr>
            <a:r>
              <a:rPr lang="en-US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Scalability</a:t>
            </a:r>
            <a:endParaRPr sz="24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27100" marR="0" lvl="0" indent="-432433" algn="l" rtl="0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Calibri"/>
              <a:buChar char="▪"/>
            </a:pPr>
            <a:r>
              <a:rPr lang="en-US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Usability</a:t>
            </a:r>
            <a:endParaRPr sz="24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65"/>
          <p:cNvSpPr txBox="1"/>
          <p:nvPr/>
        </p:nvSpPr>
        <p:spPr>
          <a:xfrm>
            <a:off x="657475" y="1472563"/>
            <a:ext cx="5921700" cy="39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A5294"/>
                </a:solidFill>
                <a:latin typeface="Calibri"/>
                <a:ea typeface="Calibri"/>
                <a:cs typeface="Calibri"/>
                <a:sym typeface="Calibri"/>
              </a:rPr>
              <a:t>Functional requirements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6870" marR="0" lvl="0" indent="-3448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Allow users to upload various types of study materials.</a:t>
            </a:r>
            <a:endParaRPr sz="24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6870" marR="335915" lvl="0" indent="-3448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Analyze the uploaded content and generate relevant questions</a:t>
            </a:r>
            <a:endParaRPr sz="24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6870" marR="783590" lvl="0" indent="-344805" algn="l" rtl="0">
              <a:lnSpc>
                <a:spcPct val="100000"/>
              </a:lnSpc>
              <a:spcBef>
                <a:spcPts val="185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Evaluate answers and provide immediate feedback and scores.</a:t>
            </a:r>
            <a:endParaRPr sz="24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6870" marR="783590" lvl="0" indent="-344805" algn="l" rtl="0">
              <a:lnSpc>
                <a:spcPct val="100000"/>
              </a:lnSpc>
              <a:spcBef>
                <a:spcPts val="185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Calibri"/>
              <a:buChar char="▪"/>
            </a:pPr>
            <a:r>
              <a:rPr lang="en-US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Store user data securely for future reference and analysis.</a:t>
            </a:r>
            <a:endParaRPr sz="24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65"/>
          <p:cNvSpPr txBox="1"/>
          <p:nvPr/>
        </p:nvSpPr>
        <p:spPr>
          <a:xfrm>
            <a:off x="3221700" y="6292100"/>
            <a:ext cx="660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IT21277290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Dulangi G.K.N </a:t>
            </a: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1" name="Google Shape;661;p65"/>
          <p:cNvPicPr preferRelativeResize="0"/>
          <p:nvPr/>
        </p:nvPicPr>
        <p:blipFill rotWithShape="1">
          <a:blip r:embed="rId3">
            <a:alphaModFix/>
          </a:blip>
          <a:srcRect l="28759" b="4297"/>
          <a:stretch/>
        </p:blipFill>
        <p:spPr>
          <a:xfrm>
            <a:off x="6845350" y="574949"/>
            <a:ext cx="135700" cy="57081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662" name="Google Shape;662;p65" descr="A blue text on a white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65" descr="A picture containing text, vector graphics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13075" y="0"/>
            <a:ext cx="1578924" cy="157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66"/>
          <p:cNvSpPr txBox="1">
            <a:spLocks noGrp="1"/>
          </p:cNvSpPr>
          <p:nvPr>
            <p:ph type="sldNum" idx="12"/>
          </p:nvPr>
        </p:nvSpPr>
        <p:spPr>
          <a:xfrm>
            <a:off x="11491214" y="6564255"/>
            <a:ext cx="2838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sp>
        <p:nvSpPr>
          <p:cNvPr id="669" name="Google Shape;669;p66"/>
          <p:cNvSpPr/>
          <p:nvPr/>
        </p:nvSpPr>
        <p:spPr>
          <a:xfrm>
            <a:off x="2937824" y="6539182"/>
            <a:ext cx="598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IT21277290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Dulangi G.K.N</a:t>
            </a: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66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07/08/2024</a:t>
            </a:r>
            <a:endParaRPr/>
          </a:p>
        </p:txBody>
      </p:sp>
      <p:sp>
        <p:nvSpPr>
          <p:cNvPr id="671" name="Google Shape;671;p66"/>
          <p:cNvSpPr txBox="1"/>
          <p:nvPr/>
        </p:nvSpPr>
        <p:spPr>
          <a:xfrm>
            <a:off x="394575" y="168025"/>
            <a:ext cx="77586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083762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4000" b="1">
                <a:solidFill>
                  <a:srgbClr val="083762"/>
                </a:solidFill>
              </a:rPr>
              <a:t>ork</a:t>
            </a:r>
            <a:r>
              <a:rPr lang="en-US" sz="4000" b="1">
                <a:solidFill>
                  <a:srgbClr val="083762"/>
                </a:solidFill>
                <a:latin typeface="Arial"/>
                <a:ea typeface="Arial"/>
                <a:cs typeface="Arial"/>
                <a:sym typeface="Arial"/>
              </a:rPr>
              <a:t> B</a:t>
            </a:r>
            <a:r>
              <a:rPr lang="en-US" sz="4000" b="1">
                <a:solidFill>
                  <a:srgbClr val="083762"/>
                </a:solidFill>
              </a:rPr>
              <a:t>reakdown</a:t>
            </a:r>
            <a:r>
              <a:rPr lang="en-US" sz="4000" b="1">
                <a:solidFill>
                  <a:srgbClr val="083762"/>
                </a:solidFill>
                <a:latin typeface="Arial"/>
                <a:ea typeface="Arial"/>
                <a:cs typeface="Arial"/>
                <a:sym typeface="Arial"/>
              </a:rPr>
              <a:t> S</a:t>
            </a:r>
            <a:r>
              <a:rPr lang="en-US" sz="4000" b="1">
                <a:solidFill>
                  <a:srgbClr val="083762"/>
                </a:solidFill>
              </a:rPr>
              <a:t>tructure</a:t>
            </a:r>
            <a:endParaRPr>
              <a:solidFill>
                <a:srgbClr val="083762"/>
              </a:solidFill>
            </a:endParaRPr>
          </a:p>
        </p:txBody>
      </p:sp>
      <p:pic>
        <p:nvPicPr>
          <p:cNvPr id="672" name="Google Shape;67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925" y="1004625"/>
            <a:ext cx="10153301" cy="545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66" descr="A blue text on a white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7"/>
          <p:cNvSpPr txBox="1">
            <a:spLocks noGrp="1"/>
          </p:cNvSpPr>
          <p:nvPr>
            <p:ph type="sldNum" idx="12"/>
          </p:nvPr>
        </p:nvSpPr>
        <p:spPr>
          <a:xfrm>
            <a:off x="11491214" y="6564255"/>
            <a:ext cx="2838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sp>
        <p:nvSpPr>
          <p:cNvPr id="679" name="Google Shape;679;p67"/>
          <p:cNvSpPr/>
          <p:nvPr/>
        </p:nvSpPr>
        <p:spPr>
          <a:xfrm>
            <a:off x="2937824" y="6539182"/>
            <a:ext cx="598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IT21277290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Dulangi G.K.N</a:t>
            </a: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67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07/08/2024</a:t>
            </a:r>
            <a:endParaRPr/>
          </a:p>
        </p:txBody>
      </p:sp>
      <p:sp>
        <p:nvSpPr>
          <p:cNvPr id="681" name="Google Shape;681;p67"/>
          <p:cNvSpPr txBox="1"/>
          <p:nvPr/>
        </p:nvSpPr>
        <p:spPr>
          <a:xfrm>
            <a:off x="0" y="152400"/>
            <a:ext cx="49353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083762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sz="4000" b="1">
                <a:solidFill>
                  <a:srgbClr val="083762"/>
                </a:solidFill>
              </a:rPr>
              <a:t>antt</a:t>
            </a:r>
            <a:r>
              <a:rPr lang="en-US" sz="4000" b="1">
                <a:solidFill>
                  <a:srgbClr val="083762"/>
                </a:solidFill>
                <a:latin typeface="Arial"/>
                <a:ea typeface="Arial"/>
                <a:cs typeface="Arial"/>
                <a:sym typeface="Arial"/>
              </a:rPr>
              <a:t> C</a:t>
            </a:r>
            <a:r>
              <a:rPr lang="en-US" sz="4000" b="1">
                <a:solidFill>
                  <a:srgbClr val="083762"/>
                </a:solidFill>
              </a:rPr>
              <a:t>hart</a:t>
            </a:r>
            <a:endParaRPr>
              <a:solidFill>
                <a:srgbClr val="083762"/>
              </a:solidFill>
            </a:endParaRPr>
          </a:p>
        </p:txBody>
      </p:sp>
      <p:pic>
        <p:nvPicPr>
          <p:cNvPr id="682" name="Google Shape;682;p67" descr="A blue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7613" y="922200"/>
            <a:ext cx="9296683" cy="5214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373365"/>
            <a:ext cx="2514599" cy="484631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68"/>
          <p:cNvSpPr txBox="1"/>
          <p:nvPr/>
        </p:nvSpPr>
        <p:spPr>
          <a:xfrm>
            <a:off x="10368149" y="6569750"/>
            <a:ext cx="1080000" cy="1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07/08/2024</a:t>
            </a:r>
            <a:endParaRPr sz="1200"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90" name="Google Shape;690;p68"/>
          <p:cNvSpPr/>
          <p:nvPr/>
        </p:nvSpPr>
        <p:spPr>
          <a:xfrm>
            <a:off x="0" y="6483096"/>
            <a:ext cx="12192000" cy="375284"/>
          </a:xfrm>
          <a:custGeom>
            <a:avLst/>
            <a:gdLst/>
            <a:ahLst/>
            <a:cxnLst/>
            <a:rect l="l" t="t" r="r" b="b"/>
            <a:pathLst>
              <a:path w="12192000" h="375284" extrusionOk="0">
                <a:moveTo>
                  <a:pt x="12192000" y="374904"/>
                </a:moveTo>
                <a:lnTo>
                  <a:pt x="7652004" y="0"/>
                </a:lnTo>
                <a:lnTo>
                  <a:pt x="0" y="374904"/>
                </a:lnTo>
                <a:lnTo>
                  <a:pt x="12192000" y="374904"/>
                </a:lnTo>
                <a:close/>
              </a:path>
            </a:pathLst>
          </a:custGeom>
          <a:solidFill>
            <a:srgbClr val="FFFFFF">
              <a:alpha val="1961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68"/>
          <p:cNvSpPr txBox="1">
            <a:spLocks noGrp="1"/>
          </p:cNvSpPr>
          <p:nvPr>
            <p:ph type="title"/>
          </p:nvPr>
        </p:nvSpPr>
        <p:spPr>
          <a:xfrm>
            <a:off x="438245" y="484864"/>
            <a:ext cx="302271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References</a:t>
            </a:r>
            <a:endParaRPr dirty="0"/>
          </a:p>
        </p:txBody>
      </p:sp>
      <p:sp>
        <p:nvSpPr>
          <p:cNvPr id="692" name="Google Shape;692;p68"/>
          <p:cNvSpPr txBox="1"/>
          <p:nvPr/>
        </p:nvSpPr>
        <p:spPr>
          <a:xfrm>
            <a:off x="90150" y="1741075"/>
            <a:ext cx="12011700" cy="3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35280" marR="5080" lvl="0" indent="-220980" algn="l" rtl="0">
              <a:lnSpc>
                <a:spcPct val="1501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21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[7]</a:t>
            </a:r>
            <a:r>
              <a:rPr lang="en-US" sz="21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L. Bednarik and L. Kovács, "Implementation and assessment of the automatic question generation </a:t>
            </a:r>
            <a:endParaRPr sz="21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35280" marR="5080" lvl="0" indent="-220980" algn="l" rtl="0">
              <a:lnSpc>
                <a:spcPct val="1501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module," in 2012 IEEE 3rd International Conference on Cognitive Infocommunications (CogInfoCom), </a:t>
            </a:r>
            <a:endParaRPr sz="21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35280" marR="5080" lvl="0" indent="-220980" algn="l" rtl="0">
              <a:lnSpc>
                <a:spcPct val="1501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Kosice, Slovakia, 2012, pp. 687-690, doi: 10.1109/CogInfoCom.2012.6421938</a:t>
            </a:r>
            <a:br>
              <a:rPr lang="en-US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1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[8] </a:t>
            </a:r>
            <a:r>
              <a:rPr lang="en-US" sz="21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M. Al-Yahya, "OntoQue: A Question Generation Engine for Educational Assessment Based on Domain Ontologies," in </a:t>
            </a:r>
            <a:r>
              <a:rPr lang="en-US" sz="2100" i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2011 IEEE 11th International Conference on Advanced Learning Technologies</a:t>
            </a:r>
            <a:r>
              <a:rPr lang="en-US" sz="21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, Athens, GA, USA, 2011, pp. 393-395, doi: 10.1109/ICALT.2011.124. Keywords: Ontologies; Engines; Semantics; OWL; Resource description framework; Conferences; Assessment; Domain Ontology; Question Generation.</a:t>
            </a:r>
            <a:endParaRPr sz="21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68"/>
          <p:cNvSpPr txBox="1"/>
          <p:nvPr/>
        </p:nvSpPr>
        <p:spPr>
          <a:xfrm>
            <a:off x="2591375" y="6439888"/>
            <a:ext cx="8295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IT21277290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Dulangi G.K.N </a:t>
            </a:r>
            <a:r>
              <a:rPr lang="en-US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4" name="Google Shape;694;p68" descr="A blue text on a white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68" descr="A picture containing text, vector graphics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33475" y="0"/>
            <a:ext cx="1658525" cy="1658525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68"/>
          <p:cNvSpPr txBox="1">
            <a:spLocks noGrp="1"/>
          </p:cNvSpPr>
          <p:nvPr>
            <p:ph type="sldNum" idx="12"/>
          </p:nvPr>
        </p:nvSpPr>
        <p:spPr>
          <a:xfrm>
            <a:off x="11491214" y="6564255"/>
            <a:ext cx="2838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69"/>
          <p:cNvSpPr txBox="1">
            <a:spLocks noGrp="1"/>
          </p:cNvSpPr>
          <p:nvPr>
            <p:ph type="sldNum" idx="12"/>
          </p:nvPr>
        </p:nvSpPr>
        <p:spPr>
          <a:xfrm>
            <a:off x="11491214" y="6564255"/>
            <a:ext cx="2838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sp>
        <p:nvSpPr>
          <p:cNvPr id="702" name="Google Shape;702;p69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07/08/2024</a:t>
            </a:r>
            <a:endParaRPr/>
          </a:p>
        </p:txBody>
      </p:sp>
      <p:grpSp>
        <p:nvGrpSpPr>
          <p:cNvPr id="703" name="Google Shape;703;p69"/>
          <p:cNvGrpSpPr/>
          <p:nvPr/>
        </p:nvGrpSpPr>
        <p:grpSpPr>
          <a:xfrm>
            <a:off x="5105400" y="956309"/>
            <a:ext cx="6172838" cy="4945382"/>
            <a:chOff x="3505200" y="830582"/>
            <a:chExt cx="6172838" cy="4945382"/>
          </a:xfrm>
        </p:grpSpPr>
        <p:pic>
          <p:nvPicPr>
            <p:cNvPr id="704" name="Google Shape;704;p6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505200" y="1082035"/>
              <a:ext cx="6172838" cy="46939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6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601019" y="830582"/>
              <a:ext cx="1600253" cy="11601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6" name="Google Shape;706;p69"/>
          <p:cNvSpPr txBox="1"/>
          <p:nvPr/>
        </p:nvSpPr>
        <p:spPr>
          <a:xfrm>
            <a:off x="501025" y="2628600"/>
            <a:ext cx="4763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262626"/>
                </a:solidFill>
              </a:rPr>
              <a:t>Q&amp;A SESSION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07" name="Google Shape;707;p69" descr="A blue text on a white background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70"/>
          <p:cNvSpPr txBox="1">
            <a:spLocks noGrp="1"/>
          </p:cNvSpPr>
          <p:nvPr>
            <p:ph type="sldNum" idx="12"/>
          </p:nvPr>
        </p:nvSpPr>
        <p:spPr>
          <a:xfrm>
            <a:off x="11491214" y="6564255"/>
            <a:ext cx="2838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  <p:sp>
        <p:nvSpPr>
          <p:cNvPr id="713" name="Google Shape;713;p70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07/08/2024</a:t>
            </a:r>
            <a:endParaRPr/>
          </a:p>
        </p:txBody>
      </p:sp>
      <p:pic>
        <p:nvPicPr>
          <p:cNvPr id="714" name="Google Shape;714;p70"/>
          <p:cNvPicPr preferRelativeResize="0"/>
          <p:nvPr/>
        </p:nvPicPr>
        <p:blipFill rotWithShape="1">
          <a:blip r:embed="rId3">
            <a:alphaModFix/>
          </a:blip>
          <a:srcRect t="367" b="377"/>
          <a:stretch/>
        </p:blipFill>
        <p:spPr>
          <a:xfrm>
            <a:off x="6095999" y="1023325"/>
            <a:ext cx="5306301" cy="4115376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70"/>
          <p:cNvSpPr txBox="1"/>
          <p:nvPr/>
        </p:nvSpPr>
        <p:spPr>
          <a:xfrm>
            <a:off x="91825" y="3674025"/>
            <a:ext cx="5958300" cy="1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/>
          </a:p>
        </p:txBody>
      </p:sp>
      <p:pic>
        <p:nvPicPr>
          <p:cNvPr id="716" name="Google Shape;716;p70" descr="A blue text on a white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1000" y="1254700"/>
            <a:ext cx="2387050" cy="217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149221" y="134025"/>
            <a:ext cx="61806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Arial"/>
                <a:ea typeface="Arial"/>
                <a:cs typeface="Arial"/>
                <a:sym typeface="Arial"/>
              </a:rPr>
              <a:t>System Overview</a:t>
            </a:r>
            <a:endParaRPr sz="2700"/>
          </a:p>
        </p:txBody>
      </p:sp>
      <p:sp>
        <p:nvSpPr>
          <p:cNvPr id="147" name="Google Shape;147;p21"/>
          <p:cNvSpPr txBox="1">
            <a:spLocks noGrp="1"/>
          </p:cNvSpPr>
          <p:nvPr>
            <p:ph type="sldNum" idx="12"/>
          </p:nvPr>
        </p:nvSpPr>
        <p:spPr>
          <a:xfrm>
            <a:off x="11491214" y="6564255"/>
            <a:ext cx="2838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07/08/2024</a:t>
            </a:r>
            <a:endParaRPr/>
          </a:p>
        </p:txBody>
      </p:sp>
      <p:pic>
        <p:nvPicPr>
          <p:cNvPr id="149" name="Google Shape;149;p21" descr="A blue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8450" y="84225"/>
            <a:ext cx="7081399" cy="648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>
            <a:spLocks noGrp="1"/>
          </p:cNvSpPr>
          <p:nvPr>
            <p:ph type="title"/>
          </p:nvPr>
        </p:nvSpPr>
        <p:spPr>
          <a:xfrm>
            <a:off x="923651" y="474425"/>
            <a:ext cx="3675300" cy="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Budget Plan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156" name="Google Shape;156;p22"/>
          <p:cNvSpPr txBox="1">
            <a:spLocks noGrp="1"/>
          </p:cNvSpPr>
          <p:nvPr>
            <p:ph type="sldNum" idx="12"/>
          </p:nvPr>
        </p:nvSpPr>
        <p:spPr>
          <a:xfrm>
            <a:off x="11491214" y="6564255"/>
            <a:ext cx="2838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9200" y="1460962"/>
            <a:ext cx="7597425" cy="39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 descr="A blue text on a white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2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07/08/2024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>
            <a:spLocks noGrp="1"/>
          </p:cNvSpPr>
          <p:nvPr>
            <p:ph type="sldNum" idx="12"/>
          </p:nvPr>
        </p:nvSpPr>
        <p:spPr>
          <a:xfrm>
            <a:off x="11491214" y="6564255"/>
            <a:ext cx="2838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65" name="Google Shape;165;p23" descr="A blue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3"/>
          <p:cNvSpPr txBox="1">
            <a:spLocks noGrp="1"/>
          </p:cNvSpPr>
          <p:nvPr>
            <p:ph type="ftr" idx="11"/>
          </p:nvPr>
        </p:nvSpPr>
        <p:spPr>
          <a:xfrm>
            <a:off x="10274099" y="65786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07/08/2024</a:t>
            </a:r>
            <a:endParaRPr/>
          </a:p>
        </p:txBody>
      </p:sp>
      <p:pic>
        <p:nvPicPr>
          <p:cNvPr id="167" name="Google Shape;16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9508" y="125250"/>
            <a:ext cx="8365133" cy="62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>
            <a:spLocks noGrp="1"/>
          </p:cNvSpPr>
          <p:nvPr>
            <p:ph type="title"/>
          </p:nvPr>
        </p:nvSpPr>
        <p:spPr>
          <a:xfrm>
            <a:off x="5751075" y="1960575"/>
            <a:ext cx="5870100" cy="22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latin typeface="Arial"/>
                <a:ea typeface="Arial"/>
                <a:cs typeface="Arial"/>
                <a:sym typeface="Arial"/>
              </a:rPr>
              <a:t>Individual  Components</a:t>
            </a:r>
            <a:endParaRPr sz="7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4"/>
          <p:cNvSpPr txBox="1">
            <a:spLocks noGrp="1"/>
          </p:cNvSpPr>
          <p:nvPr>
            <p:ph type="sldNum" idx="12"/>
          </p:nvPr>
        </p:nvSpPr>
        <p:spPr>
          <a:xfrm>
            <a:off x="11491214" y="6564255"/>
            <a:ext cx="2838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174" name="Google Shape;1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25" y="935275"/>
            <a:ext cx="4777325" cy="477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4"/>
          <p:cNvSpPr txBox="1">
            <a:spLocks noGrp="1"/>
          </p:cNvSpPr>
          <p:nvPr>
            <p:ph type="ftr" idx="11"/>
          </p:nvPr>
        </p:nvSpPr>
        <p:spPr>
          <a:xfrm>
            <a:off x="10368149" y="6577350"/>
            <a:ext cx="1123200" cy="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07/08/2024</a:t>
            </a:r>
            <a:endParaRPr/>
          </a:p>
        </p:txBody>
      </p:sp>
      <p:pic>
        <p:nvPicPr>
          <p:cNvPr id="176" name="Google Shape;176;p24" descr="A blue text on a white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54" y="6289469"/>
            <a:ext cx="2626054" cy="572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2C76CD229CDD4285A19EEDA46A2A94" ma:contentTypeVersion="12" ma:contentTypeDescription="Create a new document." ma:contentTypeScope="" ma:versionID="96727191fe4b95221a8f88b70a692cf6">
  <xsd:schema xmlns:xsd="http://www.w3.org/2001/XMLSchema" xmlns:xs="http://www.w3.org/2001/XMLSchema" xmlns:p="http://schemas.microsoft.com/office/2006/metadata/properties" xmlns:ns2="4da6588c-a52b-4d0b-8663-93e0f7ef87c0" xmlns:ns3="db72c12f-87a4-44ab-bbc5-4cc8306b158a" targetNamespace="http://schemas.microsoft.com/office/2006/metadata/properties" ma:root="true" ma:fieldsID="e769db03b839454d9301c7bf71b8927a" ns2:_="" ns3:_="">
    <xsd:import namespace="4da6588c-a52b-4d0b-8663-93e0f7ef87c0"/>
    <xsd:import namespace="db72c12f-87a4-44ab-bbc5-4cc8306b15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6588c-a52b-4d0b-8663-93e0f7ef87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da6588c-a52b-4d0b-8663-93e0f7ef87c0">
      <Terms xmlns="http://schemas.microsoft.com/office/infopath/2007/PartnerControls"/>
    </lcf76f155ced4ddcb4097134ff3c332f>
    <TaxCatchAll xmlns="db72c12f-87a4-44ab-bbc5-4cc8306b158a" xsi:nil="true"/>
  </documentManagement>
</p:properties>
</file>

<file path=customXml/itemProps1.xml><?xml version="1.0" encoding="utf-8"?>
<ds:datastoreItem xmlns:ds="http://schemas.openxmlformats.org/officeDocument/2006/customXml" ds:itemID="{D935ABFE-D7F6-46A1-BA46-3D03858ED846}"/>
</file>

<file path=customXml/itemProps2.xml><?xml version="1.0" encoding="utf-8"?>
<ds:datastoreItem xmlns:ds="http://schemas.openxmlformats.org/officeDocument/2006/customXml" ds:itemID="{4411AF75-696B-43D0-AE84-EA550BA74D69}"/>
</file>

<file path=customXml/itemProps3.xml><?xml version="1.0" encoding="utf-8"?>
<ds:datastoreItem xmlns:ds="http://schemas.openxmlformats.org/officeDocument/2006/customXml" ds:itemID="{3ECC1C6B-7F67-4C4B-B669-69606745E549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2769</Words>
  <Application>Microsoft Office PowerPoint</Application>
  <PresentationFormat>Widescreen</PresentationFormat>
  <Paragraphs>588</Paragraphs>
  <Slides>55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Noto Sans Symbols</vt:lpstr>
      <vt:lpstr>Times New Roman</vt:lpstr>
      <vt:lpstr>Arial</vt:lpstr>
      <vt:lpstr>Calibri</vt:lpstr>
      <vt:lpstr>Corbel</vt:lpstr>
      <vt:lpstr>Old Standard TT</vt:lpstr>
      <vt:lpstr>Cambria</vt:lpstr>
      <vt:lpstr>Paperback</vt:lpstr>
      <vt:lpstr>Child-Flourish   Integrated Learning, Emotional Intelligence Platform </vt:lpstr>
      <vt:lpstr>OUR TEAM</vt:lpstr>
      <vt:lpstr>Background</vt:lpstr>
      <vt:lpstr>Research Problem</vt:lpstr>
      <vt:lpstr>Objectives</vt:lpstr>
      <vt:lpstr>System Overview</vt:lpstr>
      <vt:lpstr>Budget Plan</vt:lpstr>
      <vt:lpstr>PowerPoint Presentation</vt:lpstr>
      <vt:lpstr>Individual  Components</vt:lpstr>
      <vt:lpstr>Component 1     ML based ADHD Likelihood Assignment </vt:lpstr>
      <vt:lpstr>Background</vt:lpstr>
      <vt:lpstr>Research Gap</vt:lpstr>
      <vt:lpstr>PowerPoint Presentation</vt:lpstr>
      <vt:lpstr>Objectives</vt:lpstr>
      <vt:lpstr>System Diagram</vt:lpstr>
      <vt:lpstr>Technologies</vt:lpstr>
      <vt:lpstr>Project Requirements </vt:lpstr>
      <vt:lpstr>PowerPoint Presentation</vt:lpstr>
      <vt:lpstr>PowerPoint Presentation</vt:lpstr>
      <vt:lpstr>References</vt:lpstr>
      <vt:lpstr>Component 2       Emotional Analysis Tool (EmoGauge) </vt:lpstr>
      <vt:lpstr>Background</vt:lpstr>
      <vt:lpstr>Research Gap</vt:lpstr>
      <vt:lpstr>PowerPoint Presentation</vt:lpstr>
      <vt:lpstr>Objectives</vt:lpstr>
      <vt:lpstr>System Diagram</vt:lpstr>
      <vt:lpstr>Technologies</vt:lpstr>
      <vt:lpstr>Project Requirements </vt:lpstr>
      <vt:lpstr>PowerPoint Presentation</vt:lpstr>
      <vt:lpstr>PowerPoint Presentation</vt:lpstr>
      <vt:lpstr>References</vt:lpstr>
      <vt:lpstr>Component 3       Interactive Narrative Builder (StoryCraft) </vt:lpstr>
      <vt:lpstr>Background</vt:lpstr>
      <vt:lpstr>Research Gap</vt:lpstr>
      <vt:lpstr>PowerPoint Presentation</vt:lpstr>
      <vt:lpstr>Objectives</vt:lpstr>
      <vt:lpstr>System Diagram</vt:lpstr>
      <vt:lpstr>Technologies</vt:lpstr>
      <vt:lpstr>Project Requirements </vt:lpstr>
      <vt:lpstr>PowerPoint Presentation</vt:lpstr>
      <vt:lpstr>PowerPoint Presentation</vt:lpstr>
      <vt:lpstr>References</vt:lpstr>
      <vt:lpstr>    Component 4     Automated Educational Assessment System for Cognitive Development </vt:lpstr>
      <vt:lpstr>Background</vt:lpstr>
      <vt:lpstr>Research Gap</vt:lpstr>
      <vt:lpstr>PowerPoint Presentation</vt:lpstr>
      <vt:lpstr>Objectives</vt:lpstr>
      <vt:lpstr>System Diagram</vt:lpstr>
      <vt:lpstr>Technologies</vt:lpstr>
      <vt:lpstr>Requirement Analysis</vt:lpstr>
      <vt:lpstr>PowerPoint Presentation</vt:lpstr>
      <vt:lpstr>PowerPoint Presentation</vt:lpstr>
      <vt:lpstr>References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Prasadi P.G.K.R it21302626</cp:lastModifiedBy>
  <cp:revision>1</cp:revision>
  <dcterms:modified xsi:type="dcterms:W3CDTF">2024-08-20T14:30:13Z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0x0101007D2C76CD229CDD4285A19EEDA46A2A94</vt:lpwstr>
  </property>
</Properties>
</file>